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 id="268" r:id="rId44"/>
    <p:sldId id="269" r:id="rId45"/>
    <p:sldId id="270" r:id="rId46"/>
    <p:sldId id="271" r:id="rId47"/>
    <p:sldId id="272" r:id="rId48"/>
    <p:sldId id="273" r:id="rId49"/>
    <p:sldId id="274" r:id="rId50"/>
    <p:sldId id="275" r:id="rId51"/>
    <p:sldId id="276" r:id="rId52"/>
    <p:sldId id="277" r:id="rId53"/>
    <p:sldId id="278" r:id="rId54"/>
    <p:sldId id="279" r:id="rId55"/>
    <p:sldId id="280" r:id="rId56"/>
    <p:sldId id="281" r:id="rId57"/>
    <p:sldId id="282" r:id="rId58"/>
    <p:sldId id="283" r:id="rId59"/>
    <p:sldId id="284" r:id="rId60"/>
    <p:sldId id="285" r:id="rId61"/>
    <p:sldId id="286" r:id="rId6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Poppins" charset="1" panose="00000500000000000000"/>
      <p:regular r:id="rId14"/>
    </p:embeddedFont>
    <p:embeddedFont>
      <p:font typeface="Poppins Bold" charset="1" panose="00000800000000000000"/>
      <p:regular r:id="rId15"/>
    </p:embeddedFont>
    <p:embeddedFont>
      <p:font typeface="Poppins Italics" charset="1" panose="00000500000000000000"/>
      <p:regular r:id="rId16"/>
    </p:embeddedFont>
    <p:embeddedFont>
      <p:font typeface="Poppins Bold Italics" charset="1" panose="00000800000000000000"/>
      <p:regular r:id="rId17"/>
    </p:embeddedFont>
    <p:embeddedFont>
      <p:font typeface="Poppins Thin" charset="1" panose="00000300000000000000"/>
      <p:regular r:id="rId18"/>
    </p:embeddedFont>
    <p:embeddedFont>
      <p:font typeface="Poppins Thin Italics" charset="1" panose="00000300000000000000"/>
      <p:regular r:id="rId19"/>
    </p:embeddedFont>
    <p:embeddedFont>
      <p:font typeface="Poppins Extra-Light" charset="1" panose="00000300000000000000"/>
      <p:regular r:id="rId20"/>
    </p:embeddedFont>
    <p:embeddedFont>
      <p:font typeface="Poppins Extra-Light Italics" charset="1" panose="00000300000000000000"/>
      <p:regular r:id="rId21"/>
    </p:embeddedFont>
    <p:embeddedFont>
      <p:font typeface="Poppins Light" charset="1" panose="00000400000000000000"/>
      <p:regular r:id="rId22"/>
    </p:embeddedFont>
    <p:embeddedFont>
      <p:font typeface="Poppins Light Italics" charset="1" panose="00000400000000000000"/>
      <p:regular r:id="rId23"/>
    </p:embeddedFont>
    <p:embeddedFont>
      <p:font typeface="Poppins Medium" charset="1" panose="00000600000000000000"/>
      <p:regular r:id="rId24"/>
    </p:embeddedFont>
    <p:embeddedFont>
      <p:font typeface="Poppins Medium Italics" charset="1" panose="00000600000000000000"/>
      <p:regular r:id="rId25"/>
    </p:embeddedFont>
    <p:embeddedFont>
      <p:font typeface="Poppins Semi-Bold" charset="1" panose="00000700000000000000"/>
      <p:regular r:id="rId26"/>
    </p:embeddedFont>
    <p:embeddedFont>
      <p:font typeface="Poppins Semi-Bold Italics" charset="1" panose="00000700000000000000"/>
      <p:regular r:id="rId27"/>
    </p:embeddedFont>
    <p:embeddedFont>
      <p:font typeface="Poppins Ultra-Bold" charset="1" panose="00000900000000000000"/>
      <p:regular r:id="rId28"/>
    </p:embeddedFont>
    <p:embeddedFont>
      <p:font typeface="Poppins Ultra-Bold Italics" charset="1" panose="00000900000000000000"/>
      <p:regular r:id="rId29"/>
    </p:embeddedFont>
    <p:embeddedFont>
      <p:font typeface="Poppins Heavy" charset="1" panose="00000A00000000000000"/>
      <p:regular r:id="rId30"/>
    </p:embeddedFont>
    <p:embeddedFont>
      <p:font typeface="Poppins Heavy Italics" charset="1" panose="00000A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44" Target="slides/slide13.xml" Type="http://schemas.openxmlformats.org/officeDocument/2006/relationships/slide"/><Relationship Id="rId45" Target="slides/slide14.xml" Type="http://schemas.openxmlformats.org/officeDocument/2006/relationships/slide"/><Relationship Id="rId46" Target="slides/slide15.xml" Type="http://schemas.openxmlformats.org/officeDocument/2006/relationships/slide"/><Relationship Id="rId47" Target="slides/slide16.xml" Type="http://schemas.openxmlformats.org/officeDocument/2006/relationships/slide"/><Relationship Id="rId48" Target="slides/slide17.xml" Type="http://schemas.openxmlformats.org/officeDocument/2006/relationships/slide"/><Relationship Id="rId49" Target="slides/slide18.xml" Type="http://schemas.openxmlformats.org/officeDocument/2006/relationships/slide"/><Relationship Id="rId5" Target="tableStyles.xml" Type="http://schemas.openxmlformats.org/officeDocument/2006/relationships/tableStyles"/><Relationship Id="rId50" Target="slides/slide19.xml" Type="http://schemas.openxmlformats.org/officeDocument/2006/relationships/slide"/><Relationship Id="rId51" Target="slides/slide20.xml" Type="http://schemas.openxmlformats.org/officeDocument/2006/relationships/slide"/><Relationship Id="rId52" Target="slides/slide21.xml" Type="http://schemas.openxmlformats.org/officeDocument/2006/relationships/slide"/><Relationship Id="rId53" Target="slides/slide22.xml" Type="http://schemas.openxmlformats.org/officeDocument/2006/relationships/slide"/><Relationship Id="rId54" Target="slides/slide23.xml" Type="http://schemas.openxmlformats.org/officeDocument/2006/relationships/slide"/><Relationship Id="rId55" Target="slides/slide24.xml" Type="http://schemas.openxmlformats.org/officeDocument/2006/relationships/slide"/><Relationship Id="rId56" Target="slides/slide25.xml" Type="http://schemas.openxmlformats.org/officeDocument/2006/relationships/slide"/><Relationship Id="rId57" Target="slides/slide26.xml" Type="http://schemas.openxmlformats.org/officeDocument/2006/relationships/slide"/><Relationship Id="rId58" Target="slides/slide27.xml" Type="http://schemas.openxmlformats.org/officeDocument/2006/relationships/slide"/><Relationship Id="rId59" Target="slides/slide28.xml" Type="http://schemas.openxmlformats.org/officeDocument/2006/relationships/slide"/><Relationship Id="rId6" Target="fonts/font6.fntdata" Type="http://schemas.openxmlformats.org/officeDocument/2006/relationships/font"/><Relationship Id="rId60" Target="slides/slide29.xml" Type="http://schemas.openxmlformats.org/officeDocument/2006/relationships/slide"/><Relationship Id="rId61" Target="slides/slide30.xml" Type="http://schemas.openxmlformats.org/officeDocument/2006/relationships/slide"/><Relationship Id="rId62" Target="slides/slide31.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jpe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jpeg>
</file>

<file path=ppt/media/image22.png>
</file>

<file path=ppt/media/image23.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2817144" y="-214812"/>
            <a:ext cx="5470856" cy="10501812"/>
            <a:chOff x="0" y="0"/>
            <a:chExt cx="7294475" cy="14002417"/>
          </a:xfrm>
        </p:grpSpPr>
        <p:pic>
          <p:nvPicPr>
            <p:cNvPr name="Picture 3" id="3"/>
            <p:cNvPicPr>
              <a:picLocks noChangeAspect="true"/>
            </p:cNvPicPr>
            <p:nvPr/>
          </p:nvPicPr>
          <p:blipFill>
            <a:blip r:embed="rId2"/>
            <a:srcRect l="10782" t="0" r="10782" b="0"/>
            <a:stretch>
              <a:fillRect/>
            </a:stretch>
          </p:blipFill>
          <p:spPr>
            <a:xfrm flipH="false" flipV="false">
              <a:off x="0" y="0"/>
              <a:ext cx="7294475" cy="14002417"/>
            </a:xfrm>
            <a:prstGeom prst="rect">
              <a:avLst/>
            </a:prstGeom>
          </p:spPr>
        </p:pic>
      </p:grpSp>
      <p:sp>
        <p:nvSpPr>
          <p:cNvPr name="AutoShape 4" id="4"/>
          <p:cNvSpPr/>
          <p:nvPr/>
        </p:nvSpPr>
        <p:spPr>
          <a:xfrm rot="0">
            <a:off x="3653603" y="1257300"/>
            <a:ext cx="9163541"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2078268"/>
            <a:ext cx="9986868" cy="4730499"/>
          </a:xfrm>
          <a:prstGeom prst="rect">
            <a:avLst/>
          </a:prstGeom>
        </p:spPr>
        <p:txBody>
          <a:bodyPr anchor="t" rtlCol="false" tIns="0" lIns="0" bIns="0" rIns="0">
            <a:spAutoFit/>
          </a:bodyPr>
          <a:lstStyle/>
          <a:p>
            <a:pPr>
              <a:lnSpc>
                <a:spcPts val="12078"/>
              </a:lnSpc>
            </a:pPr>
            <a:r>
              <a:rPr lang="en-US" sz="10980">
                <a:solidFill>
                  <a:srgbClr val="FFFFFF"/>
                </a:solidFill>
                <a:latin typeface="Poppins Bold"/>
              </a:rPr>
              <a:t>INTRO TO ENTERPRISE SYSTEMS</a:t>
            </a:r>
          </a:p>
        </p:txBody>
      </p:sp>
      <p:grpSp>
        <p:nvGrpSpPr>
          <p:cNvPr name="Group 6" id="6"/>
          <p:cNvGrpSpPr/>
          <p:nvPr/>
        </p:nvGrpSpPr>
        <p:grpSpPr>
          <a:xfrm rot="0">
            <a:off x="0" y="7391611"/>
            <a:ext cx="12817144" cy="2895389"/>
            <a:chOff x="0" y="0"/>
            <a:chExt cx="3375709" cy="762572"/>
          </a:xfrm>
        </p:grpSpPr>
        <p:sp>
          <p:nvSpPr>
            <p:cNvPr name="Freeform 7" id="7"/>
            <p:cNvSpPr/>
            <p:nvPr/>
          </p:nvSpPr>
          <p:spPr>
            <a:xfrm flipH="false" flipV="false" rot="0">
              <a:off x="0" y="0"/>
              <a:ext cx="3375709" cy="762572"/>
            </a:xfrm>
            <a:custGeom>
              <a:avLst/>
              <a:gdLst/>
              <a:ahLst/>
              <a:cxnLst/>
              <a:rect r="r" b="b" t="t" l="l"/>
              <a:pathLst>
                <a:path h="762572" w="3375709">
                  <a:moveTo>
                    <a:pt x="0" y="0"/>
                  </a:moveTo>
                  <a:lnTo>
                    <a:pt x="3375709" y="0"/>
                  </a:lnTo>
                  <a:lnTo>
                    <a:pt x="3375709" y="762572"/>
                  </a:lnTo>
                  <a:lnTo>
                    <a:pt x="0" y="762572"/>
                  </a:lnTo>
                  <a:close/>
                </a:path>
              </a:pathLst>
            </a:custGeom>
            <a:solidFill>
              <a:srgbClr val="FFFFFF"/>
            </a:solidFill>
          </p:spPr>
        </p:sp>
        <p:sp>
          <p:nvSpPr>
            <p:cNvPr name="TextBox 8" id="8"/>
            <p:cNvSpPr txBox="true"/>
            <p:nvPr/>
          </p:nvSpPr>
          <p:spPr>
            <a:xfrm>
              <a:off x="0" y="-38100"/>
              <a:ext cx="3375709" cy="800672"/>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grpSp>
        <p:nvGrpSpPr>
          <p:cNvPr name="Group 3" id="3"/>
          <p:cNvGrpSpPr/>
          <p:nvPr/>
        </p:nvGrpSpPr>
        <p:grpSpPr>
          <a:xfrm rot="0">
            <a:off x="8714375" y="5917447"/>
            <a:ext cx="8544925" cy="3340853"/>
            <a:chOff x="0" y="0"/>
            <a:chExt cx="2250515" cy="879895"/>
          </a:xfrm>
        </p:grpSpPr>
        <p:sp>
          <p:nvSpPr>
            <p:cNvPr name="Freeform 4" id="4"/>
            <p:cNvSpPr/>
            <p:nvPr/>
          </p:nvSpPr>
          <p:spPr>
            <a:xfrm flipH="false" flipV="false" rot="0">
              <a:off x="0" y="0"/>
              <a:ext cx="2250515" cy="879896"/>
            </a:xfrm>
            <a:custGeom>
              <a:avLst/>
              <a:gdLst/>
              <a:ahLst/>
              <a:cxnLst/>
              <a:rect r="r" b="b" t="t" l="l"/>
              <a:pathLst>
                <a:path h="879896" w="2250515">
                  <a:moveTo>
                    <a:pt x="0" y="0"/>
                  </a:moveTo>
                  <a:lnTo>
                    <a:pt x="2250515" y="0"/>
                  </a:lnTo>
                  <a:lnTo>
                    <a:pt x="2250515" y="879896"/>
                  </a:lnTo>
                  <a:lnTo>
                    <a:pt x="0" y="879896"/>
                  </a:lnTo>
                  <a:close/>
                </a:path>
              </a:pathLst>
            </a:custGeom>
            <a:solidFill>
              <a:srgbClr val="FFFFFF"/>
            </a:solidFill>
          </p:spPr>
        </p:sp>
        <p:sp>
          <p:nvSpPr>
            <p:cNvPr name="TextBox 5" id="5"/>
            <p:cNvSpPr txBox="true"/>
            <p:nvPr/>
          </p:nvSpPr>
          <p:spPr>
            <a:xfrm>
              <a:off x="0" y="-38100"/>
              <a:ext cx="2250515" cy="917995"/>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525222" y="3313070"/>
            <a:ext cx="7904344" cy="5945230"/>
          </a:xfrm>
          <a:custGeom>
            <a:avLst/>
            <a:gdLst/>
            <a:ahLst/>
            <a:cxnLst/>
            <a:rect r="r" b="b" t="t" l="l"/>
            <a:pathLst>
              <a:path h="5945230" w="7904344">
                <a:moveTo>
                  <a:pt x="0" y="0"/>
                </a:moveTo>
                <a:lnTo>
                  <a:pt x="7904344" y="0"/>
                </a:lnTo>
                <a:lnTo>
                  <a:pt x="7904344" y="5945230"/>
                </a:lnTo>
                <a:lnTo>
                  <a:pt x="0" y="5945230"/>
                </a:lnTo>
                <a:lnTo>
                  <a:pt x="0" y="0"/>
                </a:lnTo>
                <a:close/>
              </a:path>
            </a:pathLst>
          </a:custGeom>
          <a:blipFill>
            <a:blip r:embed="rId2"/>
            <a:stretch>
              <a:fillRect l="0" t="0" r="0" b="0"/>
            </a:stretch>
          </a:blipFill>
        </p:spPr>
      </p:sp>
      <p:sp>
        <p:nvSpPr>
          <p:cNvPr name="TextBox 7" id="7"/>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8" id="8"/>
          <p:cNvSpPr txBox="true"/>
          <p:nvPr/>
        </p:nvSpPr>
        <p:spPr>
          <a:xfrm rot="0">
            <a:off x="4745074" y="1485900"/>
            <a:ext cx="8797853" cy="121602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ERP Architecture</a:t>
            </a:r>
          </a:p>
        </p:txBody>
      </p:sp>
      <p:sp>
        <p:nvSpPr>
          <p:cNvPr name="TextBox 9" id="9"/>
          <p:cNvSpPr txBox="true"/>
          <p:nvPr/>
        </p:nvSpPr>
        <p:spPr>
          <a:xfrm rot="0">
            <a:off x="8714375" y="3825875"/>
            <a:ext cx="8401717" cy="1317625"/>
          </a:xfrm>
          <a:prstGeom prst="rect">
            <a:avLst/>
          </a:prstGeom>
        </p:spPr>
        <p:txBody>
          <a:bodyPr anchor="t" rtlCol="false" tIns="0" lIns="0" bIns="0" rIns="0">
            <a:spAutoFit/>
          </a:bodyPr>
          <a:lstStyle/>
          <a:p>
            <a:pPr algn="just">
              <a:lnSpc>
                <a:spcPts val="3499"/>
              </a:lnSpc>
            </a:pPr>
            <a:r>
              <a:rPr lang="en-US" sz="2499">
                <a:solidFill>
                  <a:srgbClr val="FFFFFF"/>
                </a:solidFill>
                <a:latin typeface="Poppins"/>
              </a:rPr>
              <a:t>An ERP package can have a very different implementation outcome from one organization to another</a:t>
            </a:r>
          </a:p>
        </p:txBody>
      </p:sp>
      <p:sp>
        <p:nvSpPr>
          <p:cNvPr name="TextBox 10" id="10"/>
          <p:cNvSpPr txBox="true"/>
          <p:nvPr/>
        </p:nvSpPr>
        <p:spPr>
          <a:xfrm rot="0">
            <a:off x="9036594" y="6457573"/>
            <a:ext cx="7900488" cy="219392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The architecture sets the stage for modifications or customizations to support an organization’s policies and procedures, data conversion, system maintenance, upgrades, backups, security, access, and controls.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1028700" y="2218738"/>
            <a:ext cx="7099999" cy="6825918"/>
          </a:xfrm>
          <a:custGeom>
            <a:avLst/>
            <a:gdLst/>
            <a:ahLst/>
            <a:cxnLst/>
            <a:rect r="r" b="b" t="t" l="l"/>
            <a:pathLst>
              <a:path h="6825918" w="7099999">
                <a:moveTo>
                  <a:pt x="0" y="0"/>
                </a:moveTo>
                <a:lnTo>
                  <a:pt x="7099999" y="0"/>
                </a:lnTo>
                <a:lnTo>
                  <a:pt x="7099999" y="6825918"/>
                </a:lnTo>
                <a:lnTo>
                  <a:pt x="0" y="6825918"/>
                </a:lnTo>
                <a:lnTo>
                  <a:pt x="0" y="0"/>
                </a:lnTo>
                <a:close/>
              </a:path>
            </a:pathLst>
          </a:custGeom>
          <a:blipFill>
            <a:blip r:embed="rId2"/>
            <a:stretch>
              <a:fillRect l="0" t="0" r="0" b="0"/>
            </a:stretch>
          </a:blipFill>
        </p:spPr>
      </p:sp>
      <p:sp>
        <p:nvSpPr>
          <p:cNvPr name="TextBox 4" id="4"/>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5" id="5"/>
          <p:cNvSpPr txBox="true"/>
          <p:nvPr/>
        </p:nvSpPr>
        <p:spPr>
          <a:xfrm rot="0">
            <a:off x="8714375" y="2005094"/>
            <a:ext cx="8115300"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Logical Architecture</a:t>
            </a:r>
          </a:p>
        </p:txBody>
      </p:sp>
      <p:sp>
        <p:nvSpPr>
          <p:cNvPr name="TextBox 6" id="6"/>
          <p:cNvSpPr txBox="true"/>
          <p:nvPr/>
        </p:nvSpPr>
        <p:spPr>
          <a:xfrm rot="0">
            <a:off x="8714375" y="5565022"/>
            <a:ext cx="8401717" cy="879475"/>
          </a:xfrm>
          <a:prstGeom prst="rect">
            <a:avLst/>
          </a:prstGeom>
        </p:spPr>
        <p:txBody>
          <a:bodyPr anchor="t" rtlCol="false" tIns="0" lIns="0" bIns="0" rIns="0">
            <a:spAutoFit/>
          </a:bodyPr>
          <a:lstStyle/>
          <a:p>
            <a:pPr algn="just">
              <a:lnSpc>
                <a:spcPts val="3499"/>
              </a:lnSpc>
            </a:pPr>
            <a:r>
              <a:rPr lang="en-US" sz="2499">
                <a:solidFill>
                  <a:srgbClr val="FFFFFF"/>
                </a:solidFill>
                <a:latin typeface="Poppins"/>
              </a:rPr>
              <a:t>The logical architecture focuses on supporting the requirements of the end users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grpSp>
        <p:nvGrpSpPr>
          <p:cNvPr name="Group 3" id="3"/>
          <p:cNvGrpSpPr/>
          <p:nvPr/>
        </p:nvGrpSpPr>
        <p:grpSpPr>
          <a:xfrm rot="0">
            <a:off x="8714375" y="5143500"/>
            <a:ext cx="8544925" cy="3340853"/>
            <a:chOff x="0" y="0"/>
            <a:chExt cx="2250515" cy="879895"/>
          </a:xfrm>
        </p:grpSpPr>
        <p:sp>
          <p:nvSpPr>
            <p:cNvPr name="Freeform 4" id="4"/>
            <p:cNvSpPr/>
            <p:nvPr/>
          </p:nvSpPr>
          <p:spPr>
            <a:xfrm flipH="false" flipV="false" rot="0">
              <a:off x="0" y="0"/>
              <a:ext cx="2250515" cy="879896"/>
            </a:xfrm>
            <a:custGeom>
              <a:avLst/>
              <a:gdLst/>
              <a:ahLst/>
              <a:cxnLst/>
              <a:rect r="r" b="b" t="t" l="l"/>
              <a:pathLst>
                <a:path h="879896" w="2250515">
                  <a:moveTo>
                    <a:pt x="0" y="0"/>
                  </a:moveTo>
                  <a:lnTo>
                    <a:pt x="2250515" y="0"/>
                  </a:lnTo>
                  <a:lnTo>
                    <a:pt x="2250515" y="879896"/>
                  </a:lnTo>
                  <a:lnTo>
                    <a:pt x="0" y="879896"/>
                  </a:lnTo>
                  <a:close/>
                </a:path>
              </a:pathLst>
            </a:custGeom>
            <a:solidFill>
              <a:srgbClr val="FFFFFF"/>
            </a:solidFill>
          </p:spPr>
        </p:sp>
        <p:sp>
          <p:nvSpPr>
            <p:cNvPr name="TextBox 5" id="5"/>
            <p:cNvSpPr txBox="true"/>
            <p:nvPr/>
          </p:nvSpPr>
          <p:spPr>
            <a:xfrm>
              <a:off x="0" y="-38100"/>
              <a:ext cx="2250515" cy="917995"/>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028700" y="2758034"/>
            <a:ext cx="7289412" cy="5941023"/>
          </a:xfrm>
          <a:custGeom>
            <a:avLst/>
            <a:gdLst/>
            <a:ahLst/>
            <a:cxnLst/>
            <a:rect r="r" b="b" t="t" l="l"/>
            <a:pathLst>
              <a:path h="5941023" w="7289412">
                <a:moveTo>
                  <a:pt x="0" y="0"/>
                </a:moveTo>
                <a:lnTo>
                  <a:pt x="7289412" y="0"/>
                </a:lnTo>
                <a:lnTo>
                  <a:pt x="7289412" y="5941023"/>
                </a:lnTo>
                <a:lnTo>
                  <a:pt x="0" y="5941023"/>
                </a:lnTo>
                <a:lnTo>
                  <a:pt x="0" y="0"/>
                </a:lnTo>
                <a:close/>
              </a:path>
            </a:pathLst>
          </a:custGeom>
          <a:blipFill>
            <a:blip r:embed="rId2"/>
            <a:stretch>
              <a:fillRect l="0" t="0" r="0" b="0"/>
            </a:stretch>
          </a:blipFill>
        </p:spPr>
      </p:sp>
      <p:sp>
        <p:nvSpPr>
          <p:cNvPr name="TextBox 7" id="7"/>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8" id="8"/>
          <p:cNvSpPr txBox="true"/>
          <p:nvPr/>
        </p:nvSpPr>
        <p:spPr>
          <a:xfrm rot="0">
            <a:off x="8714375" y="2005094"/>
            <a:ext cx="8115300"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Logical Architecture</a:t>
            </a:r>
          </a:p>
        </p:txBody>
      </p:sp>
      <p:sp>
        <p:nvSpPr>
          <p:cNvPr name="TextBox 9" id="9"/>
          <p:cNvSpPr txBox="true"/>
          <p:nvPr/>
        </p:nvSpPr>
        <p:spPr>
          <a:xfrm rot="0">
            <a:off x="9036594" y="5683627"/>
            <a:ext cx="7900488" cy="2193925"/>
          </a:xfrm>
          <a:prstGeom prst="rect">
            <a:avLst/>
          </a:prstGeom>
        </p:spPr>
        <p:txBody>
          <a:bodyPr anchor="t" rtlCol="false" tIns="0" lIns="0" bIns="0" rIns="0">
            <a:spAutoFit/>
          </a:bodyPr>
          <a:lstStyle/>
          <a:p>
            <a:pPr>
              <a:lnSpc>
                <a:spcPts val="3499"/>
              </a:lnSpc>
            </a:pPr>
            <a:r>
              <a:rPr lang="en-US" sz="2499">
                <a:solidFill>
                  <a:srgbClr val="000000"/>
                </a:solidFill>
                <a:latin typeface="Poppins"/>
              </a:rPr>
              <a:t>The end users do not ever see the first and second tiers because they interact primarily with the client–user interface application tier that provides them access to the functional applications.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grpSp>
        <p:nvGrpSpPr>
          <p:cNvPr name="Group 3" id="3"/>
          <p:cNvGrpSpPr/>
          <p:nvPr/>
        </p:nvGrpSpPr>
        <p:grpSpPr>
          <a:xfrm rot="0">
            <a:off x="1028700" y="5617970"/>
            <a:ext cx="16230600" cy="3880263"/>
            <a:chOff x="0" y="0"/>
            <a:chExt cx="4274726" cy="1021962"/>
          </a:xfrm>
        </p:grpSpPr>
        <p:sp>
          <p:nvSpPr>
            <p:cNvPr name="Freeform 4" id="4"/>
            <p:cNvSpPr/>
            <p:nvPr/>
          </p:nvSpPr>
          <p:spPr>
            <a:xfrm flipH="false" flipV="false" rot="0">
              <a:off x="0" y="0"/>
              <a:ext cx="4274726" cy="1021962"/>
            </a:xfrm>
            <a:custGeom>
              <a:avLst/>
              <a:gdLst/>
              <a:ahLst/>
              <a:cxnLst/>
              <a:rect r="r" b="b" t="t" l="l"/>
              <a:pathLst>
                <a:path h="1021962" w="4274726">
                  <a:moveTo>
                    <a:pt x="0" y="0"/>
                  </a:moveTo>
                  <a:lnTo>
                    <a:pt x="4274726" y="0"/>
                  </a:lnTo>
                  <a:lnTo>
                    <a:pt x="4274726" y="1021962"/>
                  </a:lnTo>
                  <a:lnTo>
                    <a:pt x="0" y="1021962"/>
                  </a:lnTo>
                  <a:close/>
                </a:path>
              </a:pathLst>
            </a:custGeom>
            <a:solidFill>
              <a:srgbClr val="FFFFFF"/>
            </a:solidFill>
          </p:spPr>
        </p:sp>
        <p:sp>
          <p:nvSpPr>
            <p:cNvPr name="TextBox 5" id="5"/>
            <p:cNvSpPr txBox="true"/>
            <p:nvPr/>
          </p:nvSpPr>
          <p:spPr>
            <a:xfrm>
              <a:off x="0" y="-38100"/>
              <a:ext cx="4274726" cy="1060062"/>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9144000" y="609063"/>
            <a:ext cx="8097209" cy="4534437"/>
          </a:xfrm>
          <a:custGeom>
            <a:avLst/>
            <a:gdLst/>
            <a:ahLst/>
            <a:cxnLst/>
            <a:rect r="r" b="b" t="t" l="l"/>
            <a:pathLst>
              <a:path h="4534437" w="8097209">
                <a:moveTo>
                  <a:pt x="0" y="0"/>
                </a:moveTo>
                <a:lnTo>
                  <a:pt x="8097209" y="0"/>
                </a:lnTo>
                <a:lnTo>
                  <a:pt x="8097209" y="4534437"/>
                </a:lnTo>
                <a:lnTo>
                  <a:pt x="0" y="4534437"/>
                </a:lnTo>
                <a:lnTo>
                  <a:pt x="0" y="0"/>
                </a:lnTo>
                <a:close/>
              </a:path>
            </a:pathLst>
          </a:custGeom>
          <a:blipFill>
            <a:blip r:embed="rId2"/>
            <a:stretch>
              <a:fillRect l="0" t="0" r="0" b="0"/>
            </a:stretch>
          </a:blipFill>
        </p:spPr>
      </p:sp>
      <p:sp>
        <p:nvSpPr>
          <p:cNvPr name="TextBox 7" id="7"/>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8" id="8"/>
          <p:cNvSpPr txBox="true"/>
          <p:nvPr/>
        </p:nvSpPr>
        <p:spPr>
          <a:xfrm rot="0">
            <a:off x="1028700" y="2005094"/>
            <a:ext cx="6336868"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e-Business and ERP</a:t>
            </a:r>
          </a:p>
        </p:txBody>
      </p:sp>
      <p:sp>
        <p:nvSpPr>
          <p:cNvPr name="TextBox 9" id="9"/>
          <p:cNvSpPr txBox="true"/>
          <p:nvPr/>
        </p:nvSpPr>
        <p:spPr>
          <a:xfrm rot="0">
            <a:off x="1388431" y="6602649"/>
            <a:ext cx="4674718" cy="2482850"/>
          </a:xfrm>
          <a:prstGeom prst="rect">
            <a:avLst/>
          </a:prstGeom>
        </p:spPr>
        <p:txBody>
          <a:bodyPr anchor="t" rtlCol="false" tIns="0" lIns="0" bIns="0" rIns="0">
            <a:spAutoFit/>
          </a:bodyPr>
          <a:lstStyle/>
          <a:p>
            <a:pPr>
              <a:lnSpc>
                <a:spcPts val="2800"/>
              </a:lnSpc>
            </a:pPr>
            <a:r>
              <a:rPr lang="en-US" sz="2000">
                <a:solidFill>
                  <a:srgbClr val="000000"/>
                </a:solidFill>
                <a:latin typeface="Poppins"/>
              </a:rPr>
              <a:t>e-Business technology focus has been on linking a company with its external partners and stakeholders, whereas ERP focus has been on integrating the functional silos of an organization into an enterprise application</a:t>
            </a:r>
          </a:p>
        </p:txBody>
      </p:sp>
      <p:sp>
        <p:nvSpPr>
          <p:cNvPr name="TextBox 10" id="10"/>
          <p:cNvSpPr txBox="true"/>
          <p:nvPr/>
        </p:nvSpPr>
        <p:spPr>
          <a:xfrm rot="0">
            <a:off x="6806641" y="6602649"/>
            <a:ext cx="4674718" cy="2482850"/>
          </a:xfrm>
          <a:prstGeom prst="rect">
            <a:avLst/>
          </a:prstGeom>
        </p:spPr>
        <p:txBody>
          <a:bodyPr anchor="t" rtlCol="false" tIns="0" lIns="0" bIns="0" rIns="0">
            <a:spAutoFit/>
          </a:bodyPr>
          <a:lstStyle/>
          <a:p>
            <a:pPr>
              <a:lnSpc>
                <a:spcPts val="2800"/>
              </a:lnSpc>
            </a:pPr>
            <a:r>
              <a:rPr lang="en-US" sz="2000">
                <a:solidFill>
                  <a:srgbClr val="000000"/>
                </a:solidFill>
                <a:latin typeface="Poppins"/>
              </a:rPr>
              <a:t>e-Business is a disruptive technology, whereas ERP is adaptive technology. e-Business practically transformed the way business operates in terms of buying and selling, customer service, and its relationships with suppliers.</a:t>
            </a:r>
          </a:p>
        </p:txBody>
      </p:sp>
      <p:sp>
        <p:nvSpPr>
          <p:cNvPr name="TextBox 11" id="11"/>
          <p:cNvSpPr txBox="true"/>
          <p:nvPr/>
        </p:nvSpPr>
        <p:spPr>
          <a:xfrm rot="0">
            <a:off x="12032034" y="6602649"/>
            <a:ext cx="4674718" cy="2130425"/>
          </a:xfrm>
          <a:prstGeom prst="rect">
            <a:avLst/>
          </a:prstGeom>
        </p:spPr>
        <p:txBody>
          <a:bodyPr anchor="t" rtlCol="false" tIns="0" lIns="0" bIns="0" rIns="0">
            <a:spAutoFit/>
          </a:bodyPr>
          <a:lstStyle/>
          <a:p>
            <a:pPr>
              <a:lnSpc>
                <a:spcPts val="2800"/>
              </a:lnSpc>
            </a:pPr>
            <a:r>
              <a:rPr lang="en-US" sz="2000">
                <a:solidFill>
                  <a:srgbClr val="000000"/>
                </a:solidFill>
                <a:latin typeface="Poppins"/>
              </a:rPr>
              <a:t>The early focus of e-Business was on communication (e-mail), collaboration (calendaring, scheduling, group support), marketing and promotion (Web sites), and electronic commerce</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flipV="true">
            <a:off x="3653603" y="1257300"/>
            <a:ext cx="2749904" cy="1905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4" id="4"/>
          <p:cNvSpPr txBox="true"/>
          <p:nvPr/>
        </p:nvSpPr>
        <p:spPr>
          <a:xfrm rot="0">
            <a:off x="7478267" y="675640"/>
            <a:ext cx="9781033" cy="1563370"/>
          </a:xfrm>
          <a:prstGeom prst="rect">
            <a:avLst/>
          </a:prstGeom>
        </p:spPr>
        <p:txBody>
          <a:bodyPr anchor="t" rtlCol="false" tIns="0" lIns="0" bIns="0" rIns="0">
            <a:spAutoFit/>
          </a:bodyPr>
          <a:lstStyle/>
          <a:p>
            <a:pPr algn="just" marL="474981" indent="-237491" lvl="1">
              <a:lnSpc>
                <a:spcPts val="3080"/>
              </a:lnSpc>
              <a:buFont typeface="Arial"/>
              <a:buChar char="•"/>
            </a:pPr>
            <a:r>
              <a:rPr lang="en-US" sz="2200">
                <a:solidFill>
                  <a:srgbClr val="FFFFFF"/>
                </a:solidFill>
                <a:latin typeface="Poppins"/>
              </a:rPr>
              <a:t>Integration of data and applications across functional areas of the organization (i.e., data can be entered once and used by all applications in the organization, improving accuracy and quality of the data).</a:t>
            </a:r>
          </a:p>
        </p:txBody>
      </p:sp>
      <p:sp>
        <p:nvSpPr>
          <p:cNvPr name="TextBox 5" id="5"/>
          <p:cNvSpPr txBox="true"/>
          <p:nvPr/>
        </p:nvSpPr>
        <p:spPr>
          <a:xfrm rot="0">
            <a:off x="7478267" y="2343284"/>
            <a:ext cx="9781033" cy="1181763"/>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Maintenance and support of the system improves as the IT staff is centralized and is trained to support the needs of users across the organization.</a:t>
            </a:r>
          </a:p>
        </p:txBody>
      </p:sp>
      <p:sp>
        <p:nvSpPr>
          <p:cNvPr name="TextBox 6" id="6"/>
          <p:cNvSpPr txBox="true"/>
          <p:nvPr/>
        </p:nvSpPr>
        <p:spPr>
          <a:xfrm rot="0">
            <a:off x="7478267" y="4916360"/>
            <a:ext cx="9781033" cy="1181763"/>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Security of data and applications is enhanced due to better controls and centralization of hardware, software, and network facilities.</a:t>
            </a:r>
          </a:p>
        </p:txBody>
      </p:sp>
      <p:sp>
        <p:nvSpPr>
          <p:cNvPr name="TextBox 7" id="7"/>
          <p:cNvSpPr txBox="true"/>
          <p:nvPr/>
        </p:nvSpPr>
        <p:spPr>
          <a:xfrm rot="0">
            <a:off x="7478267" y="3629822"/>
            <a:ext cx="9781033" cy="1181763"/>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Consistency of the user interface across various applications means less employee training, better productivity, and cross-functional job movements.</a:t>
            </a:r>
          </a:p>
        </p:txBody>
      </p:sp>
      <p:sp>
        <p:nvSpPr>
          <p:cNvPr name="TextBox 8" id="8"/>
          <p:cNvSpPr txBox="true"/>
          <p:nvPr/>
        </p:nvSpPr>
        <p:spPr>
          <a:xfrm rot="0">
            <a:off x="7478267" y="6119554"/>
            <a:ext cx="9781033" cy="1181763"/>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Complexity of installing, configuring, and maintaining the system increases, thereby requiring specialized IT staff, hardware, network, and software resources.</a:t>
            </a:r>
          </a:p>
        </p:txBody>
      </p:sp>
      <p:sp>
        <p:nvSpPr>
          <p:cNvPr name="TextBox 9" id="9"/>
          <p:cNvSpPr txBox="true"/>
          <p:nvPr/>
        </p:nvSpPr>
        <p:spPr>
          <a:xfrm rot="0">
            <a:off x="7478267" y="7322748"/>
            <a:ext cx="9781033" cy="791238"/>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Consolidation of IT hardware, software, and people resources can be cumbersome and difficult to attain.</a:t>
            </a:r>
          </a:p>
        </p:txBody>
      </p:sp>
      <p:sp>
        <p:nvSpPr>
          <p:cNvPr name="TextBox 10" id="10"/>
          <p:cNvSpPr txBox="true"/>
          <p:nvPr/>
        </p:nvSpPr>
        <p:spPr>
          <a:xfrm rot="0">
            <a:off x="7478267" y="8223523"/>
            <a:ext cx="9781033" cy="791238"/>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Data conversion and transformation from an old system to a new system can be an extremely tedious and complex process.</a:t>
            </a:r>
          </a:p>
        </p:txBody>
      </p:sp>
      <p:sp>
        <p:nvSpPr>
          <p:cNvPr name="TextBox 11" id="11"/>
          <p:cNvSpPr txBox="true"/>
          <p:nvPr/>
        </p:nvSpPr>
        <p:spPr>
          <a:xfrm rot="0">
            <a:off x="7478267" y="9191625"/>
            <a:ext cx="9781033" cy="791238"/>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Retraining of IT staff and personnel to the new ERP system can produce resistance and reduce productivity over a period of time.</a:t>
            </a:r>
          </a:p>
        </p:txBody>
      </p:sp>
      <p:sp>
        <p:nvSpPr>
          <p:cNvPr name="TextBox 12" id="12"/>
          <p:cNvSpPr txBox="true"/>
          <p:nvPr/>
        </p:nvSpPr>
        <p:spPr>
          <a:xfrm rot="0">
            <a:off x="1028700" y="2005094"/>
            <a:ext cx="6336868" cy="567372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System Benefits and Limitations of ERP</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flipV="true">
            <a:off x="3653603" y="1257300"/>
            <a:ext cx="2749904" cy="1905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4" id="4"/>
          <p:cNvSpPr txBox="true"/>
          <p:nvPr/>
        </p:nvSpPr>
        <p:spPr>
          <a:xfrm rot="0">
            <a:off x="7478267" y="675640"/>
            <a:ext cx="9781033" cy="1172845"/>
          </a:xfrm>
          <a:prstGeom prst="rect">
            <a:avLst/>
          </a:prstGeom>
        </p:spPr>
        <p:txBody>
          <a:bodyPr anchor="t" rtlCol="false" tIns="0" lIns="0" bIns="0" rIns="0">
            <a:spAutoFit/>
          </a:bodyPr>
          <a:lstStyle/>
          <a:p>
            <a:pPr algn="just" marL="474981" indent="-237491" lvl="1">
              <a:lnSpc>
                <a:spcPts val="3080"/>
              </a:lnSpc>
              <a:buFont typeface="Arial"/>
              <a:buChar char="•"/>
            </a:pPr>
            <a:r>
              <a:rPr lang="en-US" sz="2200">
                <a:solidFill>
                  <a:srgbClr val="FFFFFF"/>
                </a:solidFill>
                <a:latin typeface="Poppins"/>
              </a:rPr>
              <a:t>Increasing agility of the organization in terms of responding to changes in the environment for growth and maintaining the market share in the industry.</a:t>
            </a:r>
          </a:p>
        </p:txBody>
      </p:sp>
      <p:sp>
        <p:nvSpPr>
          <p:cNvPr name="TextBox 5" id="5"/>
          <p:cNvSpPr txBox="true"/>
          <p:nvPr/>
        </p:nvSpPr>
        <p:spPr>
          <a:xfrm rot="0">
            <a:off x="7478267" y="1938419"/>
            <a:ext cx="9781033" cy="1181763"/>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Sharing of information across the functional departments means employees can collaborate easily with each other and work in teams.</a:t>
            </a:r>
          </a:p>
        </p:txBody>
      </p:sp>
      <p:sp>
        <p:nvSpPr>
          <p:cNvPr name="TextBox 6" id="6"/>
          <p:cNvSpPr txBox="true"/>
          <p:nvPr/>
        </p:nvSpPr>
        <p:spPr>
          <a:xfrm rot="0">
            <a:off x="7478267" y="4519281"/>
            <a:ext cx="9781033" cy="1181763"/>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Quality of customer service is better and quicker as information flows both up and down the organization hierarchy and across all business units.</a:t>
            </a:r>
          </a:p>
        </p:txBody>
      </p:sp>
      <p:sp>
        <p:nvSpPr>
          <p:cNvPr name="TextBox 7" id="7"/>
          <p:cNvSpPr txBox="true"/>
          <p:nvPr/>
        </p:nvSpPr>
        <p:spPr>
          <a:xfrm rot="0">
            <a:off x="7478267" y="3205906"/>
            <a:ext cx="9781033" cy="1181763"/>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Linking and exchanging information in real time with its supply chain partners can improve efficiency and lower costs of products and services.</a:t>
            </a:r>
          </a:p>
        </p:txBody>
      </p:sp>
      <p:sp>
        <p:nvSpPr>
          <p:cNvPr name="TextBox 8" id="8"/>
          <p:cNvSpPr txBox="true"/>
          <p:nvPr/>
        </p:nvSpPr>
        <p:spPr>
          <a:xfrm rot="0">
            <a:off x="7478267" y="5834394"/>
            <a:ext cx="9781033" cy="791238"/>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Efficiency of business processes are enhanced due to business process reengineering of organization functions.</a:t>
            </a:r>
          </a:p>
        </p:txBody>
      </p:sp>
      <p:sp>
        <p:nvSpPr>
          <p:cNvPr name="TextBox 9" id="9"/>
          <p:cNvSpPr txBox="true"/>
          <p:nvPr/>
        </p:nvSpPr>
        <p:spPr>
          <a:xfrm rot="0">
            <a:off x="7478267" y="6758982"/>
            <a:ext cx="9781033" cy="791238"/>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Retraining of all employees with the new system can be costly and time consuming. </a:t>
            </a:r>
          </a:p>
        </p:txBody>
      </p:sp>
      <p:sp>
        <p:nvSpPr>
          <p:cNvPr name="TextBox 10" id="10"/>
          <p:cNvSpPr txBox="true"/>
          <p:nvPr/>
        </p:nvSpPr>
        <p:spPr>
          <a:xfrm rot="0">
            <a:off x="7478267" y="7683569"/>
            <a:ext cx="9781033" cy="791238"/>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Change of business roles and department boundaries can create upheaval and resistance to the new system.</a:t>
            </a:r>
          </a:p>
        </p:txBody>
      </p:sp>
      <p:sp>
        <p:nvSpPr>
          <p:cNvPr name="TextBox 11" id="11"/>
          <p:cNvSpPr txBox="true"/>
          <p:nvPr/>
        </p:nvSpPr>
        <p:spPr>
          <a:xfrm rot="0">
            <a:off x="7478267" y="8634081"/>
            <a:ext cx="9781033" cy="1181763"/>
          </a:xfrm>
          <a:prstGeom prst="rect">
            <a:avLst/>
          </a:prstGeom>
        </p:spPr>
        <p:txBody>
          <a:bodyPr anchor="t" rtlCol="false" tIns="0" lIns="0" bIns="0" rIns="0">
            <a:spAutoFit/>
          </a:bodyPr>
          <a:lstStyle/>
          <a:p>
            <a:pPr algn="just" marL="480142" indent="-240071" lvl="1">
              <a:lnSpc>
                <a:spcPts val="3113"/>
              </a:lnSpc>
              <a:buFont typeface="Arial"/>
              <a:buChar char="•"/>
            </a:pPr>
            <a:r>
              <a:rPr lang="en-US" sz="2223">
                <a:solidFill>
                  <a:srgbClr val="FFFFFF"/>
                </a:solidFill>
                <a:latin typeface="Poppins"/>
              </a:rPr>
              <a:t>Reduction in cycle time in the supply chain from procurement of raw materials to production, distribution, warehousing, and collection</a:t>
            </a:r>
          </a:p>
        </p:txBody>
      </p:sp>
      <p:sp>
        <p:nvSpPr>
          <p:cNvPr name="TextBox 12" id="12"/>
          <p:cNvSpPr txBox="true"/>
          <p:nvPr/>
        </p:nvSpPr>
        <p:spPr>
          <a:xfrm rot="0">
            <a:off x="1028700" y="2005094"/>
            <a:ext cx="6336868" cy="567372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Business Benefits and Limitations of ERP</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028700" y="2005094"/>
            <a:ext cx="7251363" cy="7253206"/>
            <a:chOff x="0" y="0"/>
            <a:chExt cx="9668484" cy="9670942"/>
          </a:xfrm>
        </p:grpSpPr>
        <p:pic>
          <p:nvPicPr>
            <p:cNvPr name="Picture 3" id="3"/>
            <p:cNvPicPr>
              <a:picLocks noChangeAspect="true"/>
            </p:cNvPicPr>
            <p:nvPr/>
          </p:nvPicPr>
          <p:blipFill>
            <a:blip r:embed="rId2"/>
            <a:srcRect l="12" t="0" r="12" b="0"/>
            <a:stretch>
              <a:fillRect/>
            </a:stretch>
          </p:blipFill>
          <p:spPr>
            <a:xfrm flipH="false" flipV="false">
              <a:off x="0" y="0"/>
              <a:ext cx="9668484" cy="9670942"/>
            </a:xfrm>
            <a:prstGeom prst="rect">
              <a:avLst/>
            </a:prstGeom>
          </p:spPr>
        </p:pic>
      </p:grpSp>
      <p:sp>
        <p:nvSpPr>
          <p:cNvPr name="AutoShape 4" id="4"/>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6" id="6"/>
          <p:cNvSpPr txBox="true"/>
          <p:nvPr/>
        </p:nvSpPr>
        <p:spPr>
          <a:xfrm rot="0">
            <a:off x="8714375" y="2005094"/>
            <a:ext cx="8544925"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ERP Implementation</a:t>
            </a:r>
          </a:p>
        </p:txBody>
      </p:sp>
      <p:grpSp>
        <p:nvGrpSpPr>
          <p:cNvPr name="Group 7" id="7"/>
          <p:cNvGrpSpPr/>
          <p:nvPr/>
        </p:nvGrpSpPr>
        <p:grpSpPr>
          <a:xfrm rot="0">
            <a:off x="8714375" y="5511165"/>
            <a:ext cx="8544925" cy="3945196"/>
            <a:chOff x="0" y="0"/>
            <a:chExt cx="2250515" cy="1039064"/>
          </a:xfrm>
        </p:grpSpPr>
        <p:sp>
          <p:nvSpPr>
            <p:cNvPr name="Freeform 8" id="8"/>
            <p:cNvSpPr/>
            <p:nvPr/>
          </p:nvSpPr>
          <p:spPr>
            <a:xfrm flipH="false" flipV="false" rot="0">
              <a:off x="0" y="0"/>
              <a:ext cx="2250515" cy="1039064"/>
            </a:xfrm>
            <a:custGeom>
              <a:avLst/>
              <a:gdLst/>
              <a:ahLst/>
              <a:cxnLst/>
              <a:rect r="r" b="b" t="t" l="l"/>
              <a:pathLst>
                <a:path h="1039064" w="2250515">
                  <a:moveTo>
                    <a:pt x="0" y="0"/>
                  </a:moveTo>
                  <a:lnTo>
                    <a:pt x="2250515" y="0"/>
                  </a:lnTo>
                  <a:lnTo>
                    <a:pt x="2250515" y="1039064"/>
                  </a:lnTo>
                  <a:lnTo>
                    <a:pt x="0" y="1039064"/>
                  </a:lnTo>
                  <a:close/>
                </a:path>
              </a:pathLst>
            </a:custGeom>
            <a:solidFill>
              <a:srgbClr val="FFFFFF"/>
            </a:solidFill>
          </p:spPr>
        </p:sp>
        <p:sp>
          <p:nvSpPr>
            <p:cNvPr name="TextBox 9" id="9"/>
            <p:cNvSpPr txBox="true"/>
            <p:nvPr/>
          </p:nvSpPr>
          <p:spPr>
            <a:xfrm>
              <a:off x="0" y="-38100"/>
              <a:ext cx="2250515" cy="1077164"/>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9036594" y="5780179"/>
            <a:ext cx="7900488" cy="523875"/>
          </a:xfrm>
          <a:prstGeom prst="rect">
            <a:avLst/>
          </a:prstGeom>
        </p:spPr>
        <p:txBody>
          <a:bodyPr anchor="t" rtlCol="false" tIns="0" lIns="0" bIns="0" rIns="0">
            <a:spAutoFit/>
          </a:bodyPr>
          <a:lstStyle/>
          <a:p>
            <a:pPr algn="just">
              <a:lnSpc>
                <a:spcPts val="4199"/>
              </a:lnSpc>
            </a:pPr>
            <a:r>
              <a:rPr lang="en-US" sz="2999">
                <a:solidFill>
                  <a:srgbClr val="000000"/>
                </a:solidFill>
                <a:latin typeface="Poppins Bold"/>
              </a:rPr>
              <a:t>Business Process Management </a:t>
            </a:r>
          </a:p>
        </p:txBody>
      </p:sp>
      <p:sp>
        <p:nvSpPr>
          <p:cNvPr name="TextBox 11" id="11"/>
          <p:cNvSpPr txBox="true"/>
          <p:nvPr/>
        </p:nvSpPr>
        <p:spPr>
          <a:xfrm rot="0">
            <a:off x="9036594" y="6418005"/>
            <a:ext cx="7900488" cy="2632075"/>
          </a:xfrm>
          <a:prstGeom prst="rect">
            <a:avLst/>
          </a:prstGeom>
        </p:spPr>
        <p:txBody>
          <a:bodyPr anchor="t" rtlCol="false" tIns="0" lIns="0" bIns="0" rIns="0">
            <a:spAutoFit/>
          </a:bodyPr>
          <a:lstStyle/>
          <a:p>
            <a:pPr>
              <a:lnSpc>
                <a:spcPts val="3499"/>
              </a:lnSpc>
            </a:pPr>
            <a:r>
              <a:rPr lang="en-US" sz="2499">
                <a:solidFill>
                  <a:srgbClr val="000000"/>
                </a:solidFill>
                <a:latin typeface="Poppins"/>
              </a:rPr>
              <a:t>Business process management is the understanding, visibility, and control of business processes. A business process represents a discrete series of activities or tasks that can span people, applications, business activities, and organizations.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grpSp>
        <p:nvGrpSpPr>
          <p:cNvPr name="Group 3" id="3"/>
          <p:cNvGrpSpPr/>
          <p:nvPr/>
        </p:nvGrpSpPr>
        <p:grpSpPr>
          <a:xfrm rot="0">
            <a:off x="6876535" y="6927851"/>
            <a:ext cx="10382765" cy="2330449"/>
            <a:chOff x="0" y="0"/>
            <a:chExt cx="2734555" cy="613781"/>
          </a:xfrm>
        </p:grpSpPr>
        <p:sp>
          <p:nvSpPr>
            <p:cNvPr name="Freeform 4" id="4"/>
            <p:cNvSpPr/>
            <p:nvPr/>
          </p:nvSpPr>
          <p:spPr>
            <a:xfrm flipH="false" flipV="false" rot="0">
              <a:off x="0" y="0"/>
              <a:ext cx="2734555" cy="613781"/>
            </a:xfrm>
            <a:custGeom>
              <a:avLst/>
              <a:gdLst/>
              <a:ahLst/>
              <a:cxnLst/>
              <a:rect r="r" b="b" t="t" l="l"/>
              <a:pathLst>
                <a:path h="613781" w="2734555">
                  <a:moveTo>
                    <a:pt x="0" y="0"/>
                  </a:moveTo>
                  <a:lnTo>
                    <a:pt x="2734555" y="0"/>
                  </a:lnTo>
                  <a:lnTo>
                    <a:pt x="2734555" y="613781"/>
                  </a:lnTo>
                  <a:lnTo>
                    <a:pt x="0" y="613781"/>
                  </a:lnTo>
                  <a:close/>
                </a:path>
              </a:pathLst>
            </a:custGeom>
            <a:solidFill>
              <a:srgbClr val="FFFFFF"/>
            </a:solidFill>
          </p:spPr>
        </p:sp>
        <p:sp>
          <p:nvSpPr>
            <p:cNvPr name="TextBox 5" id="5"/>
            <p:cNvSpPr txBox="true"/>
            <p:nvPr/>
          </p:nvSpPr>
          <p:spPr>
            <a:xfrm>
              <a:off x="0" y="-38100"/>
              <a:ext cx="2734555" cy="651881"/>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028700" y="1736511"/>
            <a:ext cx="16213974" cy="5034566"/>
          </a:xfrm>
          <a:custGeom>
            <a:avLst/>
            <a:gdLst/>
            <a:ahLst/>
            <a:cxnLst/>
            <a:rect r="r" b="b" t="t" l="l"/>
            <a:pathLst>
              <a:path h="5034566" w="16213974">
                <a:moveTo>
                  <a:pt x="0" y="0"/>
                </a:moveTo>
                <a:lnTo>
                  <a:pt x="16213974" y="0"/>
                </a:lnTo>
                <a:lnTo>
                  <a:pt x="16213974" y="5034566"/>
                </a:lnTo>
                <a:lnTo>
                  <a:pt x="0" y="5034566"/>
                </a:lnTo>
                <a:lnTo>
                  <a:pt x="0" y="0"/>
                </a:lnTo>
                <a:close/>
              </a:path>
            </a:pathLst>
          </a:custGeom>
          <a:blipFill>
            <a:blip r:embed="rId2"/>
            <a:stretch>
              <a:fillRect l="-348" t="0" r="-348" b="0"/>
            </a:stretch>
          </a:blipFill>
        </p:spPr>
      </p:sp>
      <p:sp>
        <p:nvSpPr>
          <p:cNvPr name="TextBox 7" id="7"/>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8" id="8"/>
          <p:cNvSpPr txBox="true"/>
          <p:nvPr/>
        </p:nvSpPr>
        <p:spPr>
          <a:xfrm rot="0">
            <a:off x="1028700" y="6927851"/>
            <a:ext cx="5585287"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ERP Life Cycle</a:t>
            </a:r>
          </a:p>
        </p:txBody>
      </p:sp>
      <p:sp>
        <p:nvSpPr>
          <p:cNvPr name="TextBox 9" id="9"/>
          <p:cNvSpPr txBox="true"/>
          <p:nvPr/>
        </p:nvSpPr>
        <p:spPr>
          <a:xfrm rot="0">
            <a:off x="7282292" y="7181850"/>
            <a:ext cx="9654789" cy="131762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The key to a successful implementation, therefore, is to use a proven methodology, to take it one step at a time, and to begin with an understanding of the ERP life cycle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grpSp>
        <p:nvGrpSpPr>
          <p:cNvPr name="Group 3" id="3"/>
          <p:cNvGrpSpPr/>
          <p:nvPr/>
        </p:nvGrpSpPr>
        <p:grpSpPr>
          <a:xfrm rot="0">
            <a:off x="9769259" y="6927851"/>
            <a:ext cx="7490041" cy="2880973"/>
            <a:chOff x="0" y="0"/>
            <a:chExt cx="1972686" cy="758775"/>
          </a:xfrm>
        </p:grpSpPr>
        <p:sp>
          <p:nvSpPr>
            <p:cNvPr name="Freeform 4" id="4"/>
            <p:cNvSpPr/>
            <p:nvPr/>
          </p:nvSpPr>
          <p:spPr>
            <a:xfrm flipH="false" flipV="false" rot="0">
              <a:off x="0" y="0"/>
              <a:ext cx="1972686" cy="758775"/>
            </a:xfrm>
            <a:custGeom>
              <a:avLst/>
              <a:gdLst/>
              <a:ahLst/>
              <a:cxnLst/>
              <a:rect r="r" b="b" t="t" l="l"/>
              <a:pathLst>
                <a:path h="758775" w="1972686">
                  <a:moveTo>
                    <a:pt x="0" y="0"/>
                  </a:moveTo>
                  <a:lnTo>
                    <a:pt x="1972686" y="0"/>
                  </a:lnTo>
                  <a:lnTo>
                    <a:pt x="1972686" y="758775"/>
                  </a:lnTo>
                  <a:lnTo>
                    <a:pt x="0" y="758775"/>
                  </a:lnTo>
                  <a:close/>
                </a:path>
              </a:pathLst>
            </a:custGeom>
            <a:solidFill>
              <a:srgbClr val="FFFFFF"/>
            </a:solidFill>
          </p:spPr>
        </p:sp>
        <p:sp>
          <p:nvSpPr>
            <p:cNvPr name="TextBox 5" id="5"/>
            <p:cNvSpPr txBox="true"/>
            <p:nvPr/>
          </p:nvSpPr>
          <p:spPr>
            <a:xfrm>
              <a:off x="0" y="-38100"/>
              <a:ext cx="1972686" cy="796875"/>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5602548" y="1536739"/>
            <a:ext cx="11656752" cy="5149773"/>
          </a:xfrm>
          <a:custGeom>
            <a:avLst/>
            <a:gdLst/>
            <a:ahLst/>
            <a:cxnLst/>
            <a:rect r="r" b="b" t="t" l="l"/>
            <a:pathLst>
              <a:path h="5149773" w="11656752">
                <a:moveTo>
                  <a:pt x="0" y="0"/>
                </a:moveTo>
                <a:lnTo>
                  <a:pt x="11656752" y="0"/>
                </a:lnTo>
                <a:lnTo>
                  <a:pt x="11656752" y="5149773"/>
                </a:lnTo>
                <a:lnTo>
                  <a:pt x="0" y="5149773"/>
                </a:lnTo>
                <a:lnTo>
                  <a:pt x="0" y="0"/>
                </a:lnTo>
                <a:close/>
              </a:path>
            </a:pathLst>
          </a:custGeom>
          <a:blipFill>
            <a:blip r:embed="rId2"/>
            <a:stretch>
              <a:fillRect l="0" t="0" r="0" b="0"/>
            </a:stretch>
          </a:blipFill>
        </p:spPr>
      </p:sp>
      <p:sp>
        <p:nvSpPr>
          <p:cNvPr name="TextBox 7" id="7"/>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8" id="8"/>
          <p:cNvSpPr txBox="true"/>
          <p:nvPr/>
        </p:nvSpPr>
        <p:spPr>
          <a:xfrm rot="0">
            <a:off x="1028700" y="6927851"/>
            <a:ext cx="8608021" cy="3238501"/>
          </a:xfrm>
          <a:prstGeom prst="rect">
            <a:avLst/>
          </a:prstGeom>
        </p:spPr>
        <p:txBody>
          <a:bodyPr anchor="t" rtlCol="false" tIns="0" lIns="0" bIns="0" rIns="0">
            <a:spAutoFit/>
          </a:bodyPr>
          <a:lstStyle/>
          <a:p>
            <a:pPr>
              <a:lnSpc>
                <a:spcPts val="8250"/>
              </a:lnSpc>
            </a:pPr>
            <a:r>
              <a:rPr lang="en-US" sz="7500">
                <a:solidFill>
                  <a:srgbClr val="FFFFFF"/>
                </a:solidFill>
                <a:latin typeface="Poppins Bold"/>
              </a:rPr>
              <a:t>ERP Implementation Strategies</a:t>
            </a:r>
          </a:p>
        </p:txBody>
      </p:sp>
      <p:sp>
        <p:nvSpPr>
          <p:cNvPr name="TextBox 9" id="9"/>
          <p:cNvSpPr txBox="true"/>
          <p:nvPr/>
        </p:nvSpPr>
        <p:spPr>
          <a:xfrm rot="0">
            <a:off x="10175016" y="7181850"/>
            <a:ext cx="6762065" cy="219392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Implementing an ERP system is problematic without first considering current business processes and changes to those processes based on the functionality of the new system.</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1028700" y="3314700"/>
            <a:ext cx="8778071" cy="5629181"/>
          </a:xfrm>
          <a:custGeom>
            <a:avLst/>
            <a:gdLst/>
            <a:ahLst/>
            <a:cxnLst/>
            <a:rect r="r" b="b" t="t" l="l"/>
            <a:pathLst>
              <a:path h="5629181" w="8778071">
                <a:moveTo>
                  <a:pt x="0" y="0"/>
                </a:moveTo>
                <a:lnTo>
                  <a:pt x="8778071" y="0"/>
                </a:lnTo>
                <a:lnTo>
                  <a:pt x="8778071" y="5629181"/>
                </a:lnTo>
                <a:lnTo>
                  <a:pt x="0" y="5629181"/>
                </a:lnTo>
                <a:lnTo>
                  <a:pt x="0" y="0"/>
                </a:lnTo>
                <a:close/>
              </a:path>
            </a:pathLst>
          </a:custGeom>
          <a:blipFill>
            <a:blip r:embed="rId2"/>
            <a:stretch>
              <a:fillRect l="0" t="0" r="0" b="0"/>
            </a:stretch>
          </a:blipFill>
        </p:spPr>
      </p:sp>
      <p:sp>
        <p:nvSpPr>
          <p:cNvPr name="TextBox 4" id="4"/>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5" id="5"/>
          <p:cNvSpPr txBox="true"/>
          <p:nvPr/>
        </p:nvSpPr>
        <p:spPr>
          <a:xfrm rot="0">
            <a:off x="1028700" y="1698626"/>
            <a:ext cx="16230600" cy="1216024"/>
          </a:xfrm>
          <a:prstGeom prst="rect">
            <a:avLst/>
          </a:prstGeom>
        </p:spPr>
        <p:txBody>
          <a:bodyPr anchor="t" rtlCol="false" tIns="0" lIns="0" bIns="0" rIns="0">
            <a:spAutoFit/>
          </a:bodyPr>
          <a:lstStyle/>
          <a:p>
            <a:pPr algn="just">
              <a:lnSpc>
                <a:spcPts val="8799"/>
              </a:lnSpc>
            </a:pPr>
            <a:r>
              <a:rPr lang="en-US" sz="7999">
                <a:solidFill>
                  <a:srgbClr val="FFFFFF"/>
                </a:solidFill>
                <a:latin typeface="Poppins Bold"/>
              </a:rPr>
              <a:t>Software and Vendor Selection</a:t>
            </a:r>
          </a:p>
        </p:txBody>
      </p:sp>
      <p:sp>
        <p:nvSpPr>
          <p:cNvPr name="TextBox 6" id="6"/>
          <p:cNvSpPr txBox="true"/>
          <p:nvPr/>
        </p:nvSpPr>
        <p:spPr>
          <a:xfrm rot="0">
            <a:off x="10143474" y="5076825"/>
            <a:ext cx="7115826"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ERP systems consist of computer applications that support and connect all aspects of an organization’s business processes and offer a link to customers and suppliers.</a:t>
            </a:r>
          </a:p>
        </p:txBody>
      </p:sp>
      <p:sp>
        <p:nvSpPr>
          <p:cNvPr name="TextBox 7" id="7"/>
          <p:cNvSpPr txBox="true"/>
          <p:nvPr/>
        </p:nvSpPr>
        <p:spPr>
          <a:xfrm rot="0">
            <a:off x="10143474" y="6981068"/>
            <a:ext cx="7115826" cy="1181763"/>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Before selecting a vendor, the organization must carefully evaluate its current and future needs in enterprise management systems.</a:t>
            </a:r>
          </a:p>
        </p:txBody>
      </p:sp>
      <p:sp>
        <p:nvSpPr>
          <p:cNvPr name="TextBox 8" id="8"/>
          <p:cNvSpPr txBox="true"/>
          <p:nvPr/>
        </p:nvSpPr>
        <p:spPr>
          <a:xfrm rot="0">
            <a:off x="10143474" y="3248025"/>
            <a:ext cx="7115826"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It is best for an organization that does not have the experience in developing ERP systems to purchase one; however, it does bring forward several issues that should be addressed.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grpSp>
        <p:nvGrpSpPr>
          <p:cNvPr name="Group 3" id="3"/>
          <p:cNvGrpSpPr/>
          <p:nvPr/>
        </p:nvGrpSpPr>
        <p:grpSpPr>
          <a:xfrm rot="0">
            <a:off x="1028700" y="4120283"/>
            <a:ext cx="6891603" cy="4734356"/>
            <a:chOff x="0" y="0"/>
            <a:chExt cx="1715876" cy="1178763"/>
          </a:xfrm>
        </p:grpSpPr>
        <p:sp>
          <p:nvSpPr>
            <p:cNvPr name="Freeform 4" id="4"/>
            <p:cNvSpPr/>
            <p:nvPr/>
          </p:nvSpPr>
          <p:spPr>
            <a:xfrm flipH="false" flipV="false" rot="0">
              <a:off x="0" y="0"/>
              <a:ext cx="1715875" cy="1178763"/>
            </a:xfrm>
            <a:custGeom>
              <a:avLst/>
              <a:gdLst/>
              <a:ahLst/>
              <a:cxnLst/>
              <a:rect r="r" b="b" t="t" l="l"/>
              <a:pathLst>
                <a:path h="1178763" w="1715875">
                  <a:moveTo>
                    <a:pt x="0" y="0"/>
                  </a:moveTo>
                  <a:lnTo>
                    <a:pt x="1715875" y="0"/>
                  </a:lnTo>
                  <a:lnTo>
                    <a:pt x="1715875" y="1178763"/>
                  </a:lnTo>
                  <a:lnTo>
                    <a:pt x="0" y="1178763"/>
                  </a:lnTo>
                  <a:close/>
                </a:path>
              </a:pathLst>
            </a:custGeom>
            <a:solidFill>
              <a:srgbClr val="FFFFFF"/>
            </a:solidFill>
          </p:spPr>
        </p:sp>
        <p:sp>
          <p:nvSpPr>
            <p:cNvPr name="TextBox 5" id="5"/>
            <p:cNvSpPr txBox="true"/>
            <p:nvPr/>
          </p:nvSpPr>
          <p:spPr>
            <a:xfrm>
              <a:off x="0" y="-38100"/>
              <a:ext cx="1715876" cy="1216863"/>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8623994" y="3083413"/>
            <a:ext cx="9025336" cy="5771226"/>
          </a:xfrm>
          <a:custGeom>
            <a:avLst/>
            <a:gdLst/>
            <a:ahLst/>
            <a:cxnLst/>
            <a:rect r="r" b="b" t="t" l="l"/>
            <a:pathLst>
              <a:path h="5771226" w="9025336">
                <a:moveTo>
                  <a:pt x="0" y="0"/>
                </a:moveTo>
                <a:lnTo>
                  <a:pt x="9025336" y="0"/>
                </a:lnTo>
                <a:lnTo>
                  <a:pt x="9025336" y="5771227"/>
                </a:lnTo>
                <a:lnTo>
                  <a:pt x="0" y="5771227"/>
                </a:lnTo>
                <a:lnTo>
                  <a:pt x="0" y="0"/>
                </a:lnTo>
                <a:close/>
              </a:path>
            </a:pathLst>
          </a:custGeom>
          <a:blipFill>
            <a:blip r:embed="rId2"/>
            <a:stretch>
              <a:fillRect l="0" t="0" r="0" b="0"/>
            </a:stretch>
          </a:blipFill>
        </p:spPr>
      </p:sp>
      <p:sp>
        <p:nvSpPr>
          <p:cNvPr name="TextBox 7" id="7"/>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8" id="8"/>
          <p:cNvSpPr txBox="true"/>
          <p:nvPr/>
        </p:nvSpPr>
        <p:spPr>
          <a:xfrm rot="0">
            <a:off x="1028700" y="1701096"/>
            <a:ext cx="16230600" cy="1903096"/>
          </a:xfrm>
          <a:prstGeom prst="rect">
            <a:avLst/>
          </a:prstGeom>
        </p:spPr>
        <p:txBody>
          <a:bodyPr anchor="t" rtlCol="false" tIns="0" lIns="0" bIns="0" rIns="0">
            <a:spAutoFit/>
          </a:bodyPr>
          <a:lstStyle/>
          <a:p>
            <a:pPr>
              <a:lnSpc>
                <a:spcPts val="7260"/>
              </a:lnSpc>
            </a:pPr>
            <a:r>
              <a:rPr lang="en-US" sz="6600">
                <a:solidFill>
                  <a:srgbClr val="FFFFFF"/>
                </a:solidFill>
                <a:latin typeface="Poppins Bold"/>
              </a:rPr>
              <a:t>ENTERPRISE SYSTEMS IN ORGANIZATIONS</a:t>
            </a:r>
          </a:p>
        </p:txBody>
      </p:sp>
      <p:sp>
        <p:nvSpPr>
          <p:cNvPr name="TextBox 9" id="9"/>
          <p:cNvSpPr txBox="true"/>
          <p:nvPr/>
        </p:nvSpPr>
        <p:spPr>
          <a:xfrm rot="0">
            <a:off x="1344967" y="5511397"/>
            <a:ext cx="6259068" cy="1875929"/>
          </a:xfrm>
          <a:prstGeom prst="rect">
            <a:avLst/>
          </a:prstGeom>
        </p:spPr>
        <p:txBody>
          <a:bodyPr anchor="t" rtlCol="false" tIns="0" lIns="0" bIns="0" rIns="0">
            <a:spAutoFit/>
          </a:bodyPr>
          <a:lstStyle/>
          <a:p>
            <a:pPr>
              <a:lnSpc>
                <a:spcPts val="3702"/>
              </a:lnSpc>
            </a:pPr>
            <a:r>
              <a:rPr lang="en-US" sz="2644">
                <a:solidFill>
                  <a:srgbClr val="000000"/>
                </a:solidFill>
                <a:latin typeface="Poppins"/>
              </a:rPr>
              <a:t>Management is generally categorized into three levels: strategic, middle or mid-management, and operational.</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1796911"/>
            <a:ext cx="5179692" cy="7461389"/>
            <a:chOff x="0" y="0"/>
            <a:chExt cx="6906256" cy="9948519"/>
          </a:xfrm>
        </p:grpSpPr>
        <p:pic>
          <p:nvPicPr>
            <p:cNvPr name="Picture 5" id="5"/>
            <p:cNvPicPr>
              <a:picLocks noChangeAspect="true"/>
            </p:cNvPicPr>
            <p:nvPr/>
          </p:nvPicPr>
          <p:blipFill>
            <a:blip r:embed="rId2"/>
            <a:srcRect l="31297" t="0" r="31297" b="19177"/>
            <a:stretch>
              <a:fillRect/>
            </a:stretch>
          </p:blipFill>
          <p:spPr>
            <a:xfrm flipH="false" flipV="false">
              <a:off x="0" y="0"/>
              <a:ext cx="6906256" cy="9948519"/>
            </a:xfrm>
            <a:prstGeom prst="rect">
              <a:avLst/>
            </a:prstGeom>
          </p:spPr>
        </p:pic>
      </p:grpSp>
      <p:sp>
        <p:nvSpPr>
          <p:cNvPr name="TextBox 6" id="6"/>
          <p:cNvSpPr txBox="true"/>
          <p:nvPr/>
        </p:nvSpPr>
        <p:spPr>
          <a:xfrm rot="0">
            <a:off x="6690621" y="1796911"/>
            <a:ext cx="10568679" cy="344487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Operations and Post-Implementation</a:t>
            </a:r>
          </a:p>
        </p:txBody>
      </p:sp>
      <p:grpSp>
        <p:nvGrpSpPr>
          <p:cNvPr name="Group 7" id="7"/>
          <p:cNvGrpSpPr/>
          <p:nvPr/>
        </p:nvGrpSpPr>
        <p:grpSpPr>
          <a:xfrm rot="0">
            <a:off x="6690621" y="5182156"/>
            <a:ext cx="10568679" cy="4547431"/>
            <a:chOff x="0" y="0"/>
            <a:chExt cx="2783520" cy="1197677"/>
          </a:xfrm>
        </p:grpSpPr>
        <p:sp>
          <p:nvSpPr>
            <p:cNvPr name="Freeform 8" id="8"/>
            <p:cNvSpPr/>
            <p:nvPr/>
          </p:nvSpPr>
          <p:spPr>
            <a:xfrm flipH="false" flipV="false" rot="0">
              <a:off x="0" y="0"/>
              <a:ext cx="2783520" cy="1197677"/>
            </a:xfrm>
            <a:custGeom>
              <a:avLst/>
              <a:gdLst/>
              <a:ahLst/>
              <a:cxnLst/>
              <a:rect r="r" b="b" t="t" l="l"/>
              <a:pathLst>
                <a:path h="1197677" w="2783520">
                  <a:moveTo>
                    <a:pt x="0" y="0"/>
                  </a:moveTo>
                  <a:lnTo>
                    <a:pt x="2783520" y="0"/>
                  </a:lnTo>
                  <a:lnTo>
                    <a:pt x="2783520" y="1197677"/>
                  </a:lnTo>
                  <a:lnTo>
                    <a:pt x="0" y="1197677"/>
                  </a:lnTo>
                  <a:close/>
                </a:path>
              </a:pathLst>
            </a:custGeom>
            <a:solidFill>
              <a:srgbClr val="FFFFFF"/>
            </a:solidFill>
          </p:spPr>
        </p:sp>
        <p:sp>
          <p:nvSpPr>
            <p:cNvPr name="TextBox 9" id="9"/>
            <p:cNvSpPr txBox="true"/>
            <p:nvPr/>
          </p:nvSpPr>
          <p:spPr>
            <a:xfrm>
              <a:off x="0" y="-38100"/>
              <a:ext cx="2783520" cy="1235777"/>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7205336" y="5887421"/>
            <a:ext cx="4424545" cy="1778000"/>
          </a:xfrm>
          <a:prstGeom prst="rect">
            <a:avLst/>
          </a:prstGeom>
        </p:spPr>
        <p:txBody>
          <a:bodyPr anchor="t" rtlCol="false" tIns="0" lIns="0" bIns="0" rIns="0">
            <a:spAutoFit/>
          </a:bodyPr>
          <a:lstStyle/>
          <a:p>
            <a:pPr algn="just">
              <a:lnSpc>
                <a:spcPts val="2800"/>
              </a:lnSpc>
            </a:pPr>
            <a:r>
              <a:rPr lang="en-US" sz="2000">
                <a:solidFill>
                  <a:srgbClr val="000000"/>
                </a:solidFill>
                <a:latin typeface="Poppins"/>
              </a:rPr>
              <a:t>Going live (“Go-live”) is one of the most critical points in a project’s success. A lot of time and resources have been spent to get to this point.</a:t>
            </a:r>
          </a:p>
        </p:txBody>
      </p:sp>
      <p:sp>
        <p:nvSpPr>
          <p:cNvPr name="TextBox 11" id="11"/>
          <p:cNvSpPr txBox="true"/>
          <p:nvPr/>
        </p:nvSpPr>
        <p:spPr>
          <a:xfrm rot="0">
            <a:off x="7162025" y="7884496"/>
            <a:ext cx="4511168" cy="1073150"/>
          </a:xfrm>
          <a:prstGeom prst="rect">
            <a:avLst/>
          </a:prstGeom>
        </p:spPr>
        <p:txBody>
          <a:bodyPr anchor="t" rtlCol="false" tIns="0" lIns="0" bIns="0" rIns="0">
            <a:spAutoFit/>
          </a:bodyPr>
          <a:lstStyle/>
          <a:p>
            <a:pPr algn="just">
              <a:lnSpc>
                <a:spcPts val="2800"/>
              </a:lnSpc>
            </a:pPr>
            <a:r>
              <a:rPr lang="en-US" sz="2000">
                <a:solidFill>
                  <a:srgbClr val="000000"/>
                </a:solidFill>
                <a:latin typeface="Poppins"/>
              </a:rPr>
              <a:t>Many ERP implementations have turned into disastrous endeavors during or after the Go-live stage.</a:t>
            </a:r>
          </a:p>
        </p:txBody>
      </p:sp>
      <p:sp>
        <p:nvSpPr>
          <p:cNvPr name="TextBox 12" id="12"/>
          <p:cNvSpPr txBox="true"/>
          <p:nvPr/>
        </p:nvSpPr>
        <p:spPr>
          <a:xfrm rot="0">
            <a:off x="12088720" y="5460930"/>
            <a:ext cx="4771188" cy="3892550"/>
          </a:xfrm>
          <a:prstGeom prst="rect">
            <a:avLst/>
          </a:prstGeom>
        </p:spPr>
        <p:txBody>
          <a:bodyPr anchor="t" rtlCol="false" tIns="0" lIns="0" bIns="0" rIns="0">
            <a:spAutoFit/>
          </a:bodyPr>
          <a:lstStyle/>
          <a:p>
            <a:pPr algn="just">
              <a:lnSpc>
                <a:spcPts val="2800"/>
              </a:lnSpc>
            </a:pPr>
            <a:r>
              <a:rPr lang="en-US" sz="2000">
                <a:solidFill>
                  <a:srgbClr val="000000"/>
                </a:solidFill>
                <a:latin typeface="Poppins"/>
              </a:rPr>
              <a:t>1. Training for end users </a:t>
            </a:r>
          </a:p>
          <a:p>
            <a:pPr algn="just">
              <a:lnSpc>
                <a:spcPts val="2800"/>
              </a:lnSpc>
            </a:pPr>
            <a:r>
              <a:rPr lang="en-US" sz="2000">
                <a:solidFill>
                  <a:srgbClr val="000000"/>
                </a:solidFill>
                <a:latin typeface="Poppins"/>
              </a:rPr>
              <a:t>2. Reactive support </a:t>
            </a:r>
          </a:p>
          <a:p>
            <a:pPr algn="just">
              <a:lnSpc>
                <a:spcPts val="2800"/>
              </a:lnSpc>
            </a:pPr>
            <a:r>
              <a:rPr lang="en-US" sz="2000">
                <a:solidFill>
                  <a:srgbClr val="000000"/>
                </a:solidFill>
                <a:latin typeface="Poppins"/>
              </a:rPr>
              <a:t>3. Auditing support to make sure data quality is not compromised by new system </a:t>
            </a:r>
          </a:p>
          <a:p>
            <a:pPr algn="just">
              <a:lnSpc>
                <a:spcPts val="2800"/>
              </a:lnSpc>
            </a:pPr>
            <a:r>
              <a:rPr lang="en-US" sz="2000">
                <a:solidFill>
                  <a:srgbClr val="000000"/>
                </a:solidFill>
                <a:latin typeface="Poppins"/>
              </a:rPr>
              <a:t>4. Data fix to resolve data migration and errors that are revealed by audits </a:t>
            </a:r>
          </a:p>
          <a:p>
            <a:pPr algn="just">
              <a:lnSpc>
                <a:spcPts val="2800"/>
              </a:lnSpc>
            </a:pPr>
            <a:r>
              <a:rPr lang="en-US" sz="2000">
                <a:solidFill>
                  <a:srgbClr val="000000"/>
                </a:solidFill>
                <a:latin typeface="Poppins"/>
              </a:rPr>
              <a:t>5. New features and functionalities to support the evolving needs of the organization</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AutoShape 3" id="3"/>
          <p:cNvSpPr/>
          <p:nvPr/>
        </p:nvSpPr>
        <p:spPr>
          <a:xfrm rot="0">
            <a:off x="7478267" y="4265973"/>
            <a:ext cx="9781033" cy="0"/>
          </a:xfrm>
          <a:prstGeom prst="line">
            <a:avLst/>
          </a:prstGeom>
          <a:ln cap="flat" w="38100">
            <a:solidFill>
              <a:srgbClr val="FFFFFF"/>
            </a:solidFill>
            <a:prstDash val="solid"/>
            <a:headEnd type="none" len="sm" w="sm"/>
            <a:tailEnd type="none" len="sm" w="sm"/>
          </a:ln>
        </p:spPr>
      </p:sp>
      <p:sp>
        <p:nvSpPr>
          <p:cNvPr name="Freeform 4" id="4"/>
          <p:cNvSpPr/>
          <p:nvPr/>
        </p:nvSpPr>
        <p:spPr>
          <a:xfrm flipH="false" flipV="false" rot="0">
            <a:off x="1017120" y="4285023"/>
            <a:ext cx="5272966" cy="5272966"/>
          </a:xfrm>
          <a:custGeom>
            <a:avLst/>
            <a:gdLst/>
            <a:ahLst/>
            <a:cxnLst/>
            <a:rect r="r" b="b" t="t" l="l"/>
            <a:pathLst>
              <a:path h="5272966" w="5272966">
                <a:moveTo>
                  <a:pt x="0" y="0"/>
                </a:moveTo>
                <a:lnTo>
                  <a:pt x="5272965" y="0"/>
                </a:lnTo>
                <a:lnTo>
                  <a:pt x="5272965" y="5272965"/>
                </a:lnTo>
                <a:lnTo>
                  <a:pt x="0" y="5272965"/>
                </a:lnTo>
                <a:lnTo>
                  <a:pt x="0" y="0"/>
                </a:lnTo>
                <a:close/>
              </a:path>
            </a:pathLst>
          </a:custGeom>
          <a:blipFill>
            <a:blip r:embed="rId2"/>
            <a:stretch>
              <a:fillRect l="0" t="0" r="0" b="0"/>
            </a:stretch>
          </a:blipFill>
        </p:spPr>
      </p:sp>
      <p:sp>
        <p:nvSpPr>
          <p:cNvPr name="TextBox 5" id="5"/>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6" id="6"/>
          <p:cNvSpPr txBox="true"/>
          <p:nvPr/>
        </p:nvSpPr>
        <p:spPr>
          <a:xfrm rot="0">
            <a:off x="1028700" y="2107196"/>
            <a:ext cx="7405522" cy="1972311"/>
          </a:xfrm>
          <a:prstGeom prst="rect">
            <a:avLst/>
          </a:prstGeom>
        </p:spPr>
        <p:txBody>
          <a:bodyPr anchor="t" rtlCol="false" tIns="0" lIns="0" bIns="0" rIns="0">
            <a:spAutoFit/>
          </a:bodyPr>
          <a:lstStyle/>
          <a:p>
            <a:pPr algn="just">
              <a:lnSpc>
                <a:spcPts val="7480"/>
              </a:lnSpc>
            </a:pPr>
            <a:r>
              <a:rPr lang="en-US" sz="6800">
                <a:solidFill>
                  <a:srgbClr val="FFFFFF"/>
                </a:solidFill>
                <a:latin typeface="Poppins Bold"/>
              </a:rPr>
              <a:t>Project Management</a:t>
            </a:r>
          </a:p>
        </p:txBody>
      </p:sp>
      <p:sp>
        <p:nvSpPr>
          <p:cNvPr name="TextBox 7" id="7"/>
          <p:cNvSpPr txBox="true"/>
          <p:nvPr/>
        </p:nvSpPr>
        <p:spPr>
          <a:xfrm rot="0">
            <a:off x="7478267" y="2209665"/>
            <a:ext cx="9781033" cy="1755775"/>
          </a:xfrm>
          <a:prstGeom prst="rect">
            <a:avLst/>
          </a:prstGeom>
        </p:spPr>
        <p:txBody>
          <a:bodyPr anchor="t" rtlCol="false" tIns="0" lIns="0" bIns="0" rIns="0">
            <a:spAutoFit/>
          </a:bodyPr>
          <a:lstStyle/>
          <a:p>
            <a:pPr algn="just">
              <a:lnSpc>
                <a:spcPts val="3499"/>
              </a:lnSpc>
            </a:pPr>
            <a:r>
              <a:rPr lang="en-US" sz="2499">
                <a:solidFill>
                  <a:srgbClr val="FFFFFF"/>
                </a:solidFill>
                <a:latin typeface="Poppins"/>
              </a:rPr>
              <a:t>For an ERP system to be implemented successfully, project management must provide strong leadership, a clear and understood implementation plan, and close monitoring of the budget.</a:t>
            </a:r>
          </a:p>
        </p:txBody>
      </p:sp>
      <p:sp>
        <p:nvSpPr>
          <p:cNvPr name="TextBox 8" id="8"/>
          <p:cNvSpPr txBox="true"/>
          <p:nvPr/>
        </p:nvSpPr>
        <p:spPr>
          <a:xfrm rot="0">
            <a:off x="7478267" y="5161065"/>
            <a:ext cx="9781033" cy="157228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The role of the project manager is one of the most exciting yet risky jobs in an implementation. A successful project manager must be process driven and understand the value of an implementation methodology.</a:t>
            </a:r>
          </a:p>
        </p:txBody>
      </p:sp>
      <p:sp>
        <p:nvSpPr>
          <p:cNvPr name="TextBox 9" id="9"/>
          <p:cNvSpPr txBox="true"/>
          <p:nvPr/>
        </p:nvSpPr>
        <p:spPr>
          <a:xfrm rot="0">
            <a:off x="7478267" y="7686012"/>
            <a:ext cx="9781033" cy="791238"/>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A key component to project management is to understand and communicate the ERP system application management life cycle.</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028700" y="2005094"/>
            <a:ext cx="7251363" cy="7253206"/>
            <a:chOff x="0" y="0"/>
            <a:chExt cx="9668484" cy="9670942"/>
          </a:xfrm>
        </p:grpSpPr>
        <p:pic>
          <p:nvPicPr>
            <p:cNvPr name="Picture 3" id="3"/>
            <p:cNvPicPr>
              <a:picLocks noChangeAspect="true"/>
            </p:cNvPicPr>
            <p:nvPr/>
          </p:nvPicPr>
          <p:blipFill>
            <a:blip r:embed="rId2"/>
            <a:srcRect l="12" t="0" r="12" b="0"/>
            <a:stretch>
              <a:fillRect/>
            </a:stretch>
          </p:blipFill>
          <p:spPr>
            <a:xfrm flipH="false" flipV="false">
              <a:off x="0" y="0"/>
              <a:ext cx="9668484" cy="9670942"/>
            </a:xfrm>
            <a:prstGeom prst="rect">
              <a:avLst/>
            </a:prstGeom>
          </p:spPr>
        </p:pic>
      </p:grpSp>
      <p:sp>
        <p:nvSpPr>
          <p:cNvPr name="AutoShape 4" id="4"/>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6" id="6"/>
          <p:cNvSpPr txBox="true"/>
          <p:nvPr/>
        </p:nvSpPr>
        <p:spPr>
          <a:xfrm rot="0">
            <a:off x="8714375" y="2005094"/>
            <a:ext cx="8115300"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Role of Consultants</a:t>
            </a:r>
          </a:p>
        </p:txBody>
      </p:sp>
      <p:grpSp>
        <p:nvGrpSpPr>
          <p:cNvPr name="Group 7" id="7"/>
          <p:cNvGrpSpPr/>
          <p:nvPr/>
        </p:nvGrpSpPr>
        <p:grpSpPr>
          <a:xfrm rot="0">
            <a:off x="8714375" y="5631697"/>
            <a:ext cx="8544925" cy="3626603"/>
            <a:chOff x="0" y="0"/>
            <a:chExt cx="2250515" cy="955155"/>
          </a:xfrm>
        </p:grpSpPr>
        <p:sp>
          <p:nvSpPr>
            <p:cNvPr name="Freeform 8" id="8"/>
            <p:cNvSpPr/>
            <p:nvPr/>
          </p:nvSpPr>
          <p:spPr>
            <a:xfrm flipH="false" flipV="false" rot="0">
              <a:off x="0" y="0"/>
              <a:ext cx="2250515" cy="955155"/>
            </a:xfrm>
            <a:custGeom>
              <a:avLst/>
              <a:gdLst/>
              <a:ahLst/>
              <a:cxnLst/>
              <a:rect r="r" b="b" t="t" l="l"/>
              <a:pathLst>
                <a:path h="955155" w="2250515">
                  <a:moveTo>
                    <a:pt x="0" y="0"/>
                  </a:moveTo>
                  <a:lnTo>
                    <a:pt x="2250515" y="0"/>
                  </a:lnTo>
                  <a:lnTo>
                    <a:pt x="2250515" y="955155"/>
                  </a:lnTo>
                  <a:lnTo>
                    <a:pt x="0" y="955155"/>
                  </a:lnTo>
                  <a:close/>
                </a:path>
              </a:pathLst>
            </a:custGeom>
            <a:solidFill>
              <a:srgbClr val="FFFFFF"/>
            </a:solidFill>
          </p:spPr>
        </p:sp>
        <p:sp>
          <p:nvSpPr>
            <p:cNvPr name="TextBox 9" id="9"/>
            <p:cNvSpPr txBox="true"/>
            <p:nvPr/>
          </p:nvSpPr>
          <p:spPr>
            <a:xfrm>
              <a:off x="0" y="-38100"/>
              <a:ext cx="2250515" cy="993255"/>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9036594" y="6314698"/>
            <a:ext cx="7900488" cy="219392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The use of consultants may appear to increase the project cost, but in most cases it does not. In the case where an organization does have the experience, the need for consulting should only be considered to address gaps in skills. </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028700" y="2005094"/>
            <a:ext cx="7251363" cy="7253206"/>
            <a:chOff x="0" y="0"/>
            <a:chExt cx="9668484" cy="9670942"/>
          </a:xfrm>
        </p:grpSpPr>
        <p:pic>
          <p:nvPicPr>
            <p:cNvPr name="Picture 3" id="3"/>
            <p:cNvPicPr>
              <a:picLocks noChangeAspect="true"/>
            </p:cNvPicPr>
            <p:nvPr/>
          </p:nvPicPr>
          <p:blipFill>
            <a:blip r:embed="rId2"/>
            <a:srcRect l="12" t="0" r="12" b="0"/>
            <a:stretch>
              <a:fillRect/>
            </a:stretch>
          </p:blipFill>
          <p:spPr>
            <a:xfrm flipH="false" flipV="false">
              <a:off x="0" y="0"/>
              <a:ext cx="9668484" cy="9670942"/>
            </a:xfrm>
            <a:prstGeom prst="rect">
              <a:avLst/>
            </a:prstGeom>
          </p:spPr>
        </p:pic>
      </p:grpSp>
      <p:sp>
        <p:nvSpPr>
          <p:cNvPr name="AutoShape 4" id="4"/>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6" id="6"/>
          <p:cNvSpPr txBox="true"/>
          <p:nvPr/>
        </p:nvSpPr>
        <p:spPr>
          <a:xfrm rot="0">
            <a:off x="8714375" y="2005094"/>
            <a:ext cx="8115300"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Change Management</a:t>
            </a:r>
          </a:p>
        </p:txBody>
      </p:sp>
      <p:sp>
        <p:nvSpPr>
          <p:cNvPr name="TextBox 7" id="7"/>
          <p:cNvSpPr txBox="true"/>
          <p:nvPr/>
        </p:nvSpPr>
        <p:spPr>
          <a:xfrm rot="0">
            <a:off x="8714375" y="4802878"/>
            <a:ext cx="8401717" cy="3070225"/>
          </a:xfrm>
          <a:prstGeom prst="rect">
            <a:avLst/>
          </a:prstGeom>
        </p:spPr>
        <p:txBody>
          <a:bodyPr anchor="t" rtlCol="false" tIns="0" lIns="0" bIns="0" rIns="0">
            <a:spAutoFit/>
          </a:bodyPr>
          <a:lstStyle/>
          <a:p>
            <a:pPr algn="just">
              <a:lnSpc>
                <a:spcPts val="3499"/>
              </a:lnSpc>
            </a:pPr>
            <a:r>
              <a:rPr lang="en-US" sz="2499">
                <a:solidFill>
                  <a:srgbClr val="FFFFFF"/>
                </a:solidFill>
                <a:latin typeface="Poppins"/>
              </a:rPr>
              <a:t>For major system implementations, the change management role is essential because it prepares an organization for changes to how its business is done. In implementing any new system, communicating, preparing, and setting expectations are just as important as training and supporting the implementation. </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1028700" y="2005094"/>
            <a:ext cx="16230600" cy="4603853"/>
            <a:chOff x="0" y="0"/>
            <a:chExt cx="21640800" cy="6138470"/>
          </a:xfrm>
        </p:grpSpPr>
        <p:pic>
          <p:nvPicPr>
            <p:cNvPr name="Picture 5" id="5"/>
            <p:cNvPicPr>
              <a:picLocks noChangeAspect="true"/>
            </p:cNvPicPr>
            <p:nvPr/>
          </p:nvPicPr>
          <p:blipFill>
            <a:blip r:embed="rId2"/>
            <a:srcRect l="0" t="28726" r="0" b="28726"/>
            <a:stretch>
              <a:fillRect/>
            </a:stretch>
          </p:blipFill>
          <p:spPr>
            <a:xfrm flipH="false" flipV="false">
              <a:off x="0" y="0"/>
              <a:ext cx="21640800" cy="6138470"/>
            </a:xfrm>
            <a:prstGeom prst="rect">
              <a:avLst/>
            </a:prstGeom>
          </p:spPr>
        </p:pic>
      </p:grpSp>
      <p:sp>
        <p:nvSpPr>
          <p:cNvPr name="TextBox 6" id="6"/>
          <p:cNvSpPr txBox="true"/>
          <p:nvPr/>
        </p:nvSpPr>
        <p:spPr>
          <a:xfrm rot="0">
            <a:off x="1028700" y="6716584"/>
            <a:ext cx="7862991" cy="344487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Business Process Reengineering</a:t>
            </a:r>
          </a:p>
        </p:txBody>
      </p:sp>
      <p:grpSp>
        <p:nvGrpSpPr>
          <p:cNvPr name="Group 7" id="7"/>
          <p:cNvGrpSpPr/>
          <p:nvPr/>
        </p:nvGrpSpPr>
        <p:grpSpPr>
          <a:xfrm rot="0">
            <a:off x="8891691" y="6927851"/>
            <a:ext cx="8367609" cy="2330449"/>
            <a:chOff x="0" y="0"/>
            <a:chExt cx="2203815" cy="613781"/>
          </a:xfrm>
        </p:grpSpPr>
        <p:sp>
          <p:nvSpPr>
            <p:cNvPr name="Freeform 8" id="8"/>
            <p:cNvSpPr/>
            <p:nvPr/>
          </p:nvSpPr>
          <p:spPr>
            <a:xfrm flipH="false" flipV="false" rot="0">
              <a:off x="0" y="0"/>
              <a:ext cx="2203815" cy="613781"/>
            </a:xfrm>
            <a:custGeom>
              <a:avLst/>
              <a:gdLst/>
              <a:ahLst/>
              <a:cxnLst/>
              <a:rect r="r" b="b" t="t" l="l"/>
              <a:pathLst>
                <a:path h="613781" w="2203815">
                  <a:moveTo>
                    <a:pt x="0" y="0"/>
                  </a:moveTo>
                  <a:lnTo>
                    <a:pt x="2203815" y="0"/>
                  </a:lnTo>
                  <a:lnTo>
                    <a:pt x="2203815" y="613781"/>
                  </a:lnTo>
                  <a:lnTo>
                    <a:pt x="0" y="613781"/>
                  </a:lnTo>
                  <a:close/>
                </a:path>
              </a:pathLst>
            </a:custGeom>
            <a:solidFill>
              <a:srgbClr val="FFFFFF"/>
            </a:solidFill>
          </p:spPr>
        </p:sp>
        <p:sp>
          <p:nvSpPr>
            <p:cNvPr name="TextBox 9" id="9"/>
            <p:cNvSpPr txBox="true"/>
            <p:nvPr/>
          </p:nvSpPr>
          <p:spPr>
            <a:xfrm>
              <a:off x="0" y="-38100"/>
              <a:ext cx="2203815" cy="651881"/>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9297448" y="7181850"/>
            <a:ext cx="7639633" cy="175577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Business process reengineering is often the case that current business processes will need to be changed to use the functionality of an ERP system fully.</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028700" y="2005094"/>
            <a:ext cx="7251363" cy="7253206"/>
            <a:chOff x="0" y="0"/>
            <a:chExt cx="9668484" cy="9670942"/>
          </a:xfrm>
        </p:grpSpPr>
        <p:pic>
          <p:nvPicPr>
            <p:cNvPr name="Picture 3" id="3"/>
            <p:cNvPicPr>
              <a:picLocks noChangeAspect="true"/>
            </p:cNvPicPr>
            <p:nvPr/>
          </p:nvPicPr>
          <p:blipFill>
            <a:blip r:embed="rId2"/>
            <a:srcRect l="12" t="0" r="12" b="0"/>
            <a:stretch>
              <a:fillRect/>
            </a:stretch>
          </p:blipFill>
          <p:spPr>
            <a:xfrm flipH="false" flipV="false">
              <a:off x="0" y="0"/>
              <a:ext cx="9668484" cy="9670942"/>
            </a:xfrm>
            <a:prstGeom prst="rect">
              <a:avLst/>
            </a:prstGeom>
          </p:spPr>
        </p:pic>
      </p:grpSp>
      <p:sp>
        <p:nvSpPr>
          <p:cNvPr name="AutoShape 4" id="4"/>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6" id="6"/>
          <p:cNvSpPr txBox="true"/>
          <p:nvPr/>
        </p:nvSpPr>
        <p:spPr>
          <a:xfrm rot="0">
            <a:off x="8714375" y="2005094"/>
            <a:ext cx="8115300" cy="344487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Global, Ethical and Security Management</a:t>
            </a:r>
          </a:p>
        </p:txBody>
      </p:sp>
      <p:grpSp>
        <p:nvGrpSpPr>
          <p:cNvPr name="Group 7" id="7"/>
          <p:cNvGrpSpPr/>
          <p:nvPr/>
        </p:nvGrpSpPr>
        <p:grpSpPr>
          <a:xfrm rot="0">
            <a:off x="8714375" y="5917447"/>
            <a:ext cx="8544925" cy="3340853"/>
            <a:chOff x="0" y="0"/>
            <a:chExt cx="2250515" cy="879895"/>
          </a:xfrm>
        </p:grpSpPr>
        <p:sp>
          <p:nvSpPr>
            <p:cNvPr name="Freeform 8" id="8"/>
            <p:cNvSpPr/>
            <p:nvPr/>
          </p:nvSpPr>
          <p:spPr>
            <a:xfrm flipH="false" flipV="false" rot="0">
              <a:off x="0" y="0"/>
              <a:ext cx="2250515" cy="879896"/>
            </a:xfrm>
            <a:custGeom>
              <a:avLst/>
              <a:gdLst/>
              <a:ahLst/>
              <a:cxnLst/>
              <a:rect r="r" b="b" t="t" l="l"/>
              <a:pathLst>
                <a:path h="879896" w="2250515">
                  <a:moveTo>
                    <a:pt x="0" y="0"/>
                  </a:moveTo>
                  <a:lnTo>
                    <a:pt x="2250515" y="0"/>
                  </a:lnTo>
                  <a:lnTo>
                    <a:pt x="2250515" y="879896"/>
                  </a:lnTo>
                  <a:lnTo>
                    <a:pt x="0" y="879896"/>
                  </a:lnTo>
                  <a:close/>
                </a:path>
              </a:pathLst>
            </a:custGeom>
            <a:solidFill>
              <a:srgbClr val="FFFFFF"/>
            </a:solidFill>
          </p:spPr>
        </p:sp>
        <p:sp>
          <p:nvSpPr>
            <p:cNvPr name="TextBox 9" id="9"/>
            <p:cNvSpPr txBox="true"/>
            <p:nvPr/>
          </p:nvSpPr>
          <p:spPr>
            <a:xfrm>
              <a:off x="0" y="-38100"/>
              <a:ext cx="2250515" cy="917995"/>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9036594" y="6238498"/>
            <a:ext cx="7900488" cy="2632075"/>
          </a:xfrm>
          <a:prstGeom prst="rect">
            <a:avLst/>
          </a:prstGeom>
        </p:spPr>
        <p:txBody>
          <a:bodyPr anchor="t" rtlCol="false" tIns="0" lIns="0" bIns="0" rIns="0">
            <a:spAutoFit/>
          </a:bodyPr>
          <a:lstStyle/>
          <a:p>
            <a:pPr>
              <a:lnSpc>
                <a:spcPts val="3499"/>
              </a:lnSpc>
            </a:pPr>
            <a:r>
              <a:rPr lang="en-US" sz="2499">
                <a:solidFill>
                  <a:srgbClr val="000000"/>
                </a:solidFill>
                <a:latin typeface="Poppins"/>
              </a:rPr>
              <a:t>There has been a widespread increase in corporate white-collar crimes such as unscrupulous accounting and marketing practices, privacy violations, unauthorized data sharing, spam mail, viruses, snooping, phishing, and identity theft.</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7358563" y="1993437"/>
            <a:ext cx="9900737" cy="7088531"/>
          </a:xfrm>
          <a:custGeom>
            <a:avLst/>
            <a:gdLst/>
            <a:ahLst/>
            <a:cxnLst/>
            <a:rect r="r" b="b" t="t" l="l"/>
            <a:pathLst>
              <a:path h="7088531" w="9900737">
                <a:moveTo>
                  <a:pt x="0" y="0"/>
                </a:moveTo>
                <a:lnTo>
                  <a:pt x="9900737" y="0"/>
                </a:lnTo>
                <a:lnTo>
                  <a:pt x="9900737" y="7088531"/>
                </a:lnTo>
                <a:lnTo>
                  <a:pt x="0" y="7088531"/>
                </a:lnTo>
                <a:lnTo>
                  <a:pt x="0" y="0"/>
                </a:lnTo>
                <a:close/>
              </a:path>
            </a:pathLst>
          </a:custGeom>
          <a:blipFill>
            <a:blip r:embed="rId2"/>
            <a:stretch>
              <a:fillRect l="0" t="0" r="0" b="-5051"/>
            </a:stretch>
          </a:blipFill>
        </p:spPr>
      </p:sp>
      <p:sp>
        <p:nvSpPr>
          <p:cNvPr name="TextBox 4" id="4"/>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5" id="5"/>
          <p:cNvSpPr txBox="true"/>
          <p:nvPr/>
        </p:nvSpPr>
        <p:spPr>
          <a:xfrm rot="0">
            <a:off x="1028700" y="2107196"/>
            <a:ext cx="6056667" cy="2330449"/>
          </a:xfrm>
          <a:prstGeom prst="rect">
            <a:avLst/>
          </a:prstGeom>
        </p:spPr>
        <p:txBody>
          <a:bodyPr anchor="t" rtlCol="false" tIns="0" lIns="0" bIns="0" rIns="0">
            <a:spAutoFit/>
          </a:bodyPr>
          <a:lstStyle/>
          <a:p>
            <a:pPr algn="just">
              <a:lnSpc>
                <a:spcPts val="8799"/>
              </a:lnSpc>
            </a:pPr>
            <a:r>
              <a:rPr lang="en-US" sz="7999">
                <a:solidFill>
                  <a:srgbClr val="FFFFFF"/>
                </a:solidFill>
                <a:latin typeface="Poppins Bold"/>
              </a:rPr>
              <a:t>ERP Vendors</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4" id="4"/>
          <p:cNvSpPr txBox="true"/>
          <p:nvPr/>
        </p:nvSpPr>
        <p:spPr>
          <a:xfrm rot="0">
            <a:off x="1028700" y="2005094"/>
            <a:ext cx="4906757"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Key Vendors</a:t>
            </a:r>
          </a:p>
        </p:txBody>
      </p:sp>
      <p:grpSp>
        <p:nvGrpSpPr>
          <p:cNvPr name="Group 5" id="5"/>
          <p:cNvGrpSpPr/>
          <p:nvPr/>
        </p:nvGrpSpPr>
        <p:grpSpPr>
          <a:xfrm rot="0">
            <a:off x="6804768" y="2005094"/>
            <a:ext cx="10454532" cy="3346589"/>
            <a:chOff x="0" y="0"/>
            <a:chExt cx="13939375" cy="4462119"/>
          </a:xfrm>
        </p:grpSpPr>
        <p:pic>
          <p:nvPicPr>
            <p:cNvPr name="Picture 6" id="6"/>
            <p:cNvPicPr>
              <a:picLocks noChangeAspect="true"/>
            </p:cNvPicPr>
            <p:nvPr/>
          </p:nvPicPr>
          <p:blipFill>
            <a:blip r:embed="rId2"/>
            <a:srcRect l="0" t="16403" r="0" b="35580"/>
            <a:stretch>
              <a:fillRect/>
            </a:stretch>
          </p:blipFill>
          <p:spPr>
            <a:xfrm flipH="false" flipV="false">
              <a:off x="0" y="0"/>
              <a:ext cx="13939375" cy="4462119"/>
            </a:xfrm>
            <a:prstGeom prst="rect">
              <a:avLst/>
            </a:prstGeom>
          </p:spPr>
        </p:pic>
      </p:grpSp>
      <p:grpSp>
        <p:nvGrpSpPr>
          <p:cNvPr name="Group 7" id="7"/>
          <p:cNvGrpSpPr/>
          <p:nvPr/>
        </p:nvGrpSpPr>
        <p:grpSpPr>
          <a:xfrm rot="0">
            <a:off x="1028700" y="5617970"/>
            <a:ext cx="16230600" cy="3880263"/>
            <a:chOff x="0" y="0"/>
            <a:chExt cx="4274726" cy="1021962"/>
          </a:xfrm>
        </p:grpSpPr>
        <p:sp>
          <p:nvSpPr>
            <p:cNvPr name="Freeform 8" id="8"/>
            <p:cNvSpPr/>
            <p:nvPr/>
          </p:nvSpPr>
          <p:spPr>
            <a:xfrm flipH="false" flipV="false" rot="0">
              <a:off x="0" y="0"/>
              <a:ext cx="4274726" cy="1021962"/>
            </a:xfrm>
            <a:custGeom>
              <a:avLst/>
              <a:gdLst/>
              <a:ahLst/>
              <a:cxnLst/>
              <a:rect r="r" b="b" t="t" l="l"/>
              <a:pathLst>
                <a:path h="1021962" w="4274726">
                  <a:moveTo>
                    <a:pt x="0" y="0"/>
                  </a:moveTo>
                  <a:lnTo>
                    <a:pt x="4274726" y="0"/>
                  </a:lnTo>
                  <a:lnTo>
                    <a:pt x="4274726" y="1021962"/>
                  </a:lnTo>
                  <a:lnTo>
                    <a:pt x="0" y="1021962"/>
                  </a:lnTo>
                  <a:close/>
                </a:path>
              </a:pathLst>
            </a:custGeom>
            <a:solidFill>
              <a:srgbClr val="FFFFFF"/>
            </a:solidFill>
          </p:spPr>
        </p:sp>
        <p:sp>
          <p:nvSpPr>
            <p:cNvPr name="TextBox 9" id="9"/>
            <p:cNvSpPr txBox="true"/>
            <p:nvPr/>
          </p:nvSpPr>
          <p:spPr>
            <a:xfrm>
              <a:off x="0" y="-38100"/>
              <a:ext cx="4274726" cy="1060062"/>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388431" y="5954504"/>
            <a:ext cx="4296412" cy="523875"/>
          </a:xfrm>
          <a:prstGeom prst="rect">
            <a:avLst/>
          </a:prstGeom>
        </p:spPr>
        <p:txBody>
          <a:bodyPr anchor="t" rtlCol="false" tIns="0" lIns="0" bIns="0" rIns="0">
            <a:spAutoFit/>
          </a:bodyPr>
          <a:lstStyle/>
          <a:p>
            <a:pPr algn="just">
              <a:lnSpc>
                <a:spcPts val="4199"/>
              </a:lnSpc>
            </a:pPr>
            <a:r>
              <a:rPr lang="en-US" sz="2999">
                <a:solidFill>
                  <a:srgbClr val="000000"/>
                </a:solidFill>
                <a:latin typeface="Poppins Bold"/>
              </a:rPr>
              <a:t>SAP</a:t>
            </a:r>
          </a:p>
        </p:txBody>
      </p:sp>
      <p:sp>
        <p:nvSpPr>
          <p:cNvPr name="TextBox 11" id="11"/>
          <p:cNvSpPr txBox="true"/>
          <p:nvPr/>
        </p:nvSpPr>
        <p:spPr>
          <a:xfrm rot="0">
            <a:off x="1388431" y="6602649"/>
            <a:ext cx="4674718" cy="1778000"/>
          </a:xfrm>
          <a:prstGeom prst="rect">
            <a:avLst/>
          </a:prstGeom>
        </p:spPr>
        <p:txBody>
          <a:bodyPr anchor="t" rtlCol="false" tIns="0" lIns="0" bIns="0" rIns="0">
            <a:spAutoFit/>
          </a:bodyPr>
          <a:lstStyle/>
          <a:p>
            <a:pPr>
              <a:lnSpc>
                <a:spcPts val="2800"/>
              </a:lnSpc>
            </a:pPr>
            <a:r>
              <a:rPr lang="en-US" sz="2000">
                <a:solidFill>
                  <a:srgbClr val="000000"/>
                </a:solidFill>
                <a:latin typeface="Poppins"/>
              </a:rPr>
              <a:t>SAP is the recognized leader among ERP vendors, claiming the largest current market share. Its solutions are for all types of industries and for every major market.</a:t>
            </a:r>
          </a:p>
        </p:txBody>
      </p:sp>
      <p:sp>
        <p:nvSpPr>
          <p:cNvPr name="TextBox 12" id="12"/>
          <p:cNvSpPr txBox="true"/>
          <p:nvPr/>
        </p:nvSpPr>
        <p:spPr>
          <a:xfrm rot="0">
            <a:off x="6806641" y="5954504"/>
            <a:ext cx="4296412" cy="523875"/>
          </a:xfrm>
          <a:prstGeom prst="rect">
            <a:avLst/>
          </a:prstGeom>
        </p:spPr>
        <p:txBody>
          <a:bodyPr anchor="t" rtlCol="false" tIns="0" lIns="0" bIns="0" rIns="0">
            <a:spAutoFit/>
          </a:bodyPr>
          <a:lstStyle/>
          <a:p>
            <a:pPr algn="just">
              <a:lnSpc>
                <a:spcPts val="4199"/>
              </a:lnSpc>
            </a:pPr>
            <a:r>
              <a:rPr lang="en-US" sz="2999">
                <a:solidFill>
                  <a:srgbClr val="000000"/>
                </a:solidFill>
                <a:latin typeface="Poppins Bold"/>
              </a:rPr>
              <a:t>Oracle</a:t>
            </a:r>
          </a:p>
        </p:txBody>
      </p:sp>
      <p:sp>
        <p:nvSpPr>
          <p:cNvPr name="TextBox 13" id="13"/>
          <p:cNvSpPr txBox="true"/>
          <p:nvPr/>
        </p:nvSpPr>
        <p:spPr>
          <a:xfrm rot="0">
            <a:off x="6806641" y="6602649"/>
            <a:ext cx="4674718" cy="2835275"/>
          </a:xfrm>
          <a:prstGeom prst="rect">
            <a:avLst/>
          </a:prstGeom>
        </p:spPr>
        <p:txBody>
          <a:bodyPr anchor="t" rtlCol="false" tIns="0" lIns="0" bIns="0" rIns="0">
            <a:spAutoFit/>
          </a:bodyPr>
          <a:lstStyle/>
          <a:p>
            <a:pPr>
              <a:lnSpc>
                <a:spcPts val="2800"/>
              </a:lnSpc>
            </a:pPr>
            <a:r>
              <a:rPr lang="en-US" sz="2000">
                <a:solidFill>
                  <a:srgbClr val="000000"/>
                </a:solidFill>
                <a:latin typeface="Poppins"/>
              </a:rPr>
              <a:t>Oracle is the first software company to develop and deploy 100 percent Internet-enabled enterprise software across its entire product line, which includes databases, business applications, and application development and decision support tools. </a:t>
            </a:r>
          </a:p>
        </p:txBody>
      </p:sp>
      <p:sp>
        <p:nvSpPr>
          <p:cNvPr name="TextBox 14" id="14"/>
          <p:cNvSpPr txBox="true"/>
          <p:nvPr/>
        </p:nvSpPr>
        <p:spPr>
          <a:xfrm rot="0">
            <a:off x="12032034" y="5954504"/>
            <a:ext cx="4296412" cy="523875"/>
          </a:xfrm>
          <a:prstGeom prst="rect">
            <a:avLst/>
          </a:prstGeom>
        </p:spPr>
        <p:txBody>
          <a:bodyPr anchor="t" rtlCol="false" tIns="0" lIns="0" bIns="0" rIns="0">
            <a:spAutoFit/>
          </a:bodyPr>
          <a:lstStyle/>
          <a:p>
            <a:pPr algn="just">
              <a:lnSpc>
                <a:spcPts val="4199"/>
              </a:lnSpc>
            </a:pPr>
            <a:r>
              <a:rPr lang="en-US" sz="2999">
                <a:solidFill>
                  <a:srgbClr val="000000"/>
                </a:solidFill>
                <a:latin typeface="Poppins Bold"/>
              </a:rPr>
              <a:t>Infor</a:t>
            </a:r>
          </a:p>
        </p:txBody>
      </p:sp>
      <p:sp>
        <p:nvSpPr>
          <p:cNvPr name="TextBox 15" id="15"/>
          <p:cNvSpPr txBox="true"/>
          <p:nvPr/>
        </p:nvSpPr>
        <p:spPr>
          <a:xfrm rot="0">
            <a:off x="12032034" y="6602649"/>
            <a:ext cx="4674718" cy="2482850"/>
          </a:xfrm>
          <a:prstGeom prst="rect">
            <a:avLst/>
          </a:prstGeom>
        </p:spPr>
        <p:txBody>
          <a:bodyPr anchor="t" rtlCol="false" tIns="0" lIns="0" bIns="0" rIns="0">
            <a:spAutoFit/>
          </a:bodyPr>
          <a:lstStyle/>
          <a:p>
            <a:pPr>
              <a:lnSpc>
                <a:spcPts val="2800"/>
              </a:lnSpc>
            </a:pPr>
            <a:r>
              <a:rPr lang="en-US" sz="2000">
                <a:solidFill>
                  <a:srgbClr val="000000"/>
                </a:solidFill>
                <a:latin typeface="Poppins"/>
              </a:rPr>
              <a:t>Infor delivers integrated enterprise solutions in supply chain, customer relationship and supplier management, workforce, asset management, product life cycles, operational and business performance, and more</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4" id="4"/>
          <p:cNvSpPr txBox="true"/>
          <p:nvPr/>
        </p:nvSpPr>
        <p:spPr>
          <a:xfrm rot="0">
            <a:off x="1028700" y="2005094"/>
            <a:ext cx="4906757"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Key Vendors</a:t>
            </a:r>
          </a:p>
        </p:txBody>
      </p:sp>
      <p:grpSp>
        <p:nvGrpSpPr>
          <p:cNvPr name="Group 5" id="5"/>
          <p:cNvGrpSpPr/>
          <p:nvPr/>
        </p:nvGrpSpPr>
        <p:grpSpPr>
          <a:xfrm rot="0">
            <a:off x="6804768" y="2005094"/>
            <a:ext cx="10454532" cy="3346589"/>
            <a:chOff x="0" y="0"/>
            <a:chExt cx="13939375" cy="4462119"/>
          </a:xfrm>
        </p:grpSpPr>
        <p:pic>
          <p:nvPicPr>
            <p:cNvPr name="Picture 6" id="6"/>
            <p:cNvPicPr>
              <a:picLocks noChangeAspect="true"/>
            </p:cNvPicPr>
            <p:nvPr/>
          </p:nvPicPr>
          <p:blipFill>
            <a:blip r:embed="rId2"/>
            <a:srcRect l="0" t="16403" r="0" b="35580"/>
            <a:stretch>
              <a:fillRect/>
            </a:stretch>
          </p:blipFill>
          <p:spPr>
            <a:xfrm flipH="false" flipV="false">
              <a:off x="0" y="0"/>
              <a:ext cx="13939375" cy="4462119"/>
            </a:xfrm>
            <a:prstGeom prst="rect">
              <a:avLst/>
            </a:prstGeom>
          </p:spPr>
        </p:pic>
      </p:grpSp>
      <p:grpSp>
        <p:nvGrpSpPr>
          <p:cNvPr name="Group 7" id="7"/>
          <p:cNvGrpSpPr/>
          <p:nvPr/>
        </p:nvGrpSpPr>
        <p:grpSpPr>
          <a:xfrm rot="0">
            <a:off x="1028700" y="5617970"/>
            <a:ext cx="16230600" cy="3880263"/>
            <a:chOff x="0" y="0"/>
            <a:chExt cx="4274726" cy="1021962"/>
          </a:xfrm>
        </p:grpSpPr>
        <p:sp>
          <p:nvSpPr>
            <p:cNvPr name="Freeform 8" id="8"/>
            <p:cNvSpPr/>
            <p:nvPr/>
          </p:nvSpPr>
          <p:spPr>
            <a:xfrm flipH="false" flipV="false" rot="0">
              <a:off x="0" y="0"/>
              <a:ext cx="4274726" cy="1021962"/>
            </a:xfrm>
            <a:custGeom>
              <a:avLst/>
              <a:gdLst/>
              <a:ahLst/>
              <a:cxnLst/>
              <a:rect r="r" b="b" t="t" l="l"/>
              <a:pathLst>
                <a:path h="1021962" w="4274726">
                  <a:moveTo>
                    <a:pt x="0" y="0"/>
                  </a:moveTo>
                  <a:lnTo>
                    <a:pt x="4274726" y="0"/>
                  </a:lnTo>
                  <a:lnTo>
                    <a:pt x="4274726" y="1021962"/>
                  </a:lnTo>
                  <a:lnTo>
                    <a:pt x="0" y="1021962"/>
                  </a:lnTo>
                  <a:close/>
                </a:path>
              </a:pathLst>
            </a:custGeom>
            <a:solidFill>
              <a:srgbClr val="FFFFFF"/>
            </a:solidFill>
          </p:spPr>
        </p:sp>
        <p:sp>
          <p:nvSpPr>
            <p:cNvPr name="TextBox 9" id="9"/>
            <p:cNvSpPr txBox="true"/>
            <p:nvPr/>
          </p:nvSpPr>
          <p:spPr>
            <a:xfrm>
              <a:off x="0" y="-38100"/>
              <a:ext cx="4274726" cy="1060062"/>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388431" y="5954504"/>
            <a:ext cx="4296412" cy="523875"/>
          </a:xfrm>
          <a:prstGeom prst="rect">
            <a:avLst/>
          </a:prstGeom>
        </p:spPr>
        <p:txBody>
          <a:bodyPr anchor="t" rtlCol="false" tIns="0" lIns="0" bIns="0" rIns="0">
            <a:spAutoFit/>
          </a:bodyPr>
          <a:lstStyle/>
          <a:p>
            <a:pPr algn="just">
              <a:lnSpc>
                <a:spcPts val="4199"/>
              </a:lnSpc>
            </a:pPr>
            <a:r>
              <a:rPr lang="en-US" sz="2999">
                <a:solidFill>
                  <a:srgbClr val="000000"/>
                </a:solidFill>
                <a:latin typeface="Poppins Bold"/>
              </a:rPr>
              <a:t>Microsoft</a:t>
            </a:r>
          </a:p>
        </p:txBody>
      </p:sp>
      <p:sp>
        <p:nvSpPr>
          <p:cNvPr name="TextBox 11" id="11"/>
          <p:cNvSpPr txBox="true"/>
          <p:nvPr/>
        </p:nvSpPr>
        <p:spPr>
          <a:xfrm rot="0">
            <a:off x="1388431" y="6602649"/>
            <a:ext cx="4674718" cy="2835275"/>
          </a:xfrm>
          <a:prstGeom prst="rect">
            <a:avLst/>
          </a:prstGeom>
        </p:spPr>
        <p:txBody>
          <a:bodyPr anchor="t" rtlCol="false" tIns="0" lIns="0" bIns="0" rIns="0">
            <a:spAutoFit/>
          </a:bodyPr>
          <a:lstStyle/>
          <a:p>
            <a:pPr>
              <a:lnSpc>
                <a:spcPts val="2800"/>
              </a:lnSpc>
            </a:pPr>
            <a:r>
              <a:rPr lang="en-US" sz="2000">
                <a:solidFill>
                  <a:srgbClr val="000000"/>
                </a:solidFill>
                <a:latin typeface="Poppins"/>
              </a:rPr>
              <a:t>Microsoft Dynamics (MD) is a comprehensive business management solution built on the Microsoft platform. MD integrates finances, e-commerce, supply chain, manufacturing, project accounting, field service, customer relationships, and human resources.</a:t>
            </a:r>
          </a:p>
        </p:txBody>
      </p:sp>
      <p:sp>
        <p:nvSpPr>
          <p:cNvPr name="TextBox 12" id="12"/>
          <p:cNvSpPr txBox="true"/>
          <p:nvPr/>
        </p:nvSpPr>
        <p:spPr>
          <a:xfrm rot="0">
            <a:off x="6806641" y="5954504"/>
            <a:ext cx="4296412" cy="523875"/>
          </a:xfrm>
          <a:prstGeom prst="rect">
            <a:avLst/>
          </a:prstGeom>
        </p:spPr>
        <p:txBody>
          <a:bodyPr anchor="t" rtlCol="false" tIns="0" lIns="0" bIns="0" rIns="0">
            <a:spAutoFit/>
          </a:bodyPr>
          <a:lstStyle/>
          <a:p>
            <a:pPr algn="just">
              <a:lnSpc>
                <a:spcPts val="4199"/>
              </a:lnSpc>
            </a:pPr>
            <a:r>
              <a:rPr lang="en-US" sz="2999">
                <a:solidFill>
                  <a:srgbClr val="000000"/>
                </a:solidFill>
                <a:latin typeface="Poppins Bold"/>
              </a:rPr>
              <a:t>Lawson</a:t>
            </a:r>
          </a:p>
        </p:txBody>
      </p:sp>
      <p:sp>
        <p:nvSpPr>
          <p:cNvPr name="TextBox 13" id="13"/>
          <p:cNvSpPr txBox="true"/>
          <p:nvPr/>
        </p:nvSpPr>
        <p:spPr>
          <a:xfrm rot="0">
            <a:off x="6806641" y="6602649"/>
            <a:ext cx="4674718" cy="2482850"/>
          </a:xfrm>
          <a:prstGeom prst="rect">
            <a:avLst/>
          </a:prstGeom>
        </p:spPr>
        <p:txBody>
          <a:bodyPr anchor="t" rtlCol="false" tIns="0" lIns="0" bIns="0" rIns="0">
            <a:spAutoFit/>
          </a:bodyPr>
          <a:lstStyle/>
          <a:p>
            <a:pPr>
              <a:lnSpc>
                <a:spcPts val="2800"/>
              </a:lnSpc>
            </a:pPr>
            <a:r>
              <a:rPr lang="en-US" sz="2000">
                <a:solidFill>
                  <a:srgbClr val="000000"/>
                </a:solidFill>
                <a:latin typeface="Poppins"/>
              </a:rPr>
              <a:t>Lawson provides industry-tailored software solutions that include enterprise performance management, distribution, financials, human resources, procurement, retail operations, and service process optimization.</a:t>
            </a:r>
          </a:p>
        </p:txBody>
      </p:sp>
      <p:sp>
        <p:nvSpPr>
          <p:cNvPr name="TextBox 14" id="14"/>
          <p:cNvSpPr txBox="true"/>
          <p:nvPr/>
        </p:nvSpPr>
        <p:spPr>
          <a:xfrm rot="0">
            <a:off x="12032034" y="5954504"/>
            <a:ext cx="4296412" cy="523875"/>
          </a:xfrm>
          <a:prstGeom prst="rect">
            <a:avLst/>
          </a:prstGeom>
        </p:spPr>
        <p:txBody>
          <a:bodyPr anchor="t" rtlCol="false" tIns="0" lIns="0" bIns="0" rIns="0">
            <a:spAutoFit/>
          </a:bodyPr>
          <a:lstStyle/>
          <a:p>
            <a:pPr algn="just">
              <a:lnSpc>
                <a:spcPts val="4199"/>
              </a:lnSpc>
            </a:pPr>
            <a:r>
              <a:rPr lang="en-US" sz="2999">
                <a:solidFill>
                  <a:srgbClr val="000000"/>
                </a:solidFill>
                <a:latin typeface="Poppins Bold"/>
              </a:rPr>
              <a:t>SSA Global</a:t>
            </a:r>
          </a:p>
        </p:txBody>
      </p:sp>
      <p:sp>
        <p:nvSpPr>
          <p:cNvPr name="TextBox 15" id="15"/>
          <p:cNvSpPr txBox="true"/>
          <p:nvPr/>
        </p:nvSpPr>
        <p:spPr>
          <a:xfrm rot="0">
            <a:off x="12032034" y="6602649"/>
            <a:ext cx="4674718" cy="2130425"/>
          </a:xfrm>
          <a:prstGeom prst="rect">
            <a:avLst/>
          </a:prstGeom>
        </p:spPr>
        <p:txBody>
          <a:bodyPr anchor="t" rtlCol="false" tIns="0" lIns="0" bIns="0" rIns="0">
            <a:spAutoFit/>
          </a:bodyPr>
          <a:lstStyle/>
          <a:p>
            <a:pPr>
              <a:lnSpc>
                <a:spcPts val="2800"/>
              </a:lnSpc>
            </a:pPr>
            <a:r>
              <a:rPr lang="en-US" sz="2000">
                <a:solidFill>
                  <a:srgbClr val="000000"/>
                </a:solidFill>
                <a:latin typeface="Poppins"/>
              </a:rPr>
              <a:t>SSA Global acquired Baan in 2004 and doubled the company’s size globally. They claim to offer solutions that accomplish specific goals in shorter time frames and are more efficient with time.</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028700" y="2005094"/>
            <a:ext cx="7251363" cy="7253206"/>
            <a:chOff x="0" y="0"/>
            <a:chExt cx="9668484" cy="9670942"/>
          </a:xfrm>
        </p:grpSpPr>
        <p:pic>
          <p:nvPicPr>
            <p:cNvPr name="Picture 3" id="3"/>
            <p:cNvPicPr>
              <a:picLocks noChangeAspect="true"/>
            </p:cNvPicPr>
            <p:nvPr/>
          </p:nvPicPr>
          <p:blipFill>
            <a:blip r:embed="rId2"/>
            <a:srcRect l="12" t="0" r="12" b="0"/>
            <a:stretch>
              <a:fillRect/>
            </a:stretch>
          </p:blipFill>
          <p:spPr>
            <a:xfrm flipH="false" flipV="false">
              <a:off x="0" y="0"/>
              <a:ext cx="9668484" cy="9670942"/>
            </a:xfrm>
            <a:prstGeom prst="rect">
              <a:avLst/>
            </a:prstGeom>
          </p:spPr>
        </p:pic>
      </p:grpSp>
      <p:sp>
        <p:nvSpPr>
          <p:cNvPr name="AutoShape 4" id="4"/>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6" id="6"/>
          <p:cNvSpPr txBox="true"/>
          <p:nvPr/>
        </p:nvSpPr>
        <p:spPr>
          <a:xfrm rot="0">
            <a:off x="8714375" y="2005094"/>
            <a:ext cx="8115300" cy="344487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Software Extensions and Threads</a:t>
            </a:r>
          </a:p>
        </p:txBody>
      </p:sp>
      <p:grpSp>
        <p:nvGrpSpPr>
          <p:cNvPr name="Group 7" id="7"/>
          <p:cNvGrpSpPr/>
          <p:nvPr/>
        </p:nvGrpSpPr>
        <p:grpSpPr>
          <a:xfrm rot="0">
            <a:off x="8714375" y="5631697"/>
            <a:ext cx="8544925" cy="3626603"/>
            <a:chOff x="0" y="0"/>
            <a:chExt cx="2250515" cy="955155"/>
          </a:xfrm>
        </p:grpSpPr>
        <p:sp>
          <p:nvSpPr>
            <p:cNvPr name="Freeform 8" id="8"/>
            <p:cNvSpPr/>
            <p:nvPr/>
          </p:nvSpPr>
          <p:spPr>
            <a:xfrm flipH="false" flipV="false" rot="0">
              <a:off x="0" y="0"/>
              <a:ext cx="2250515" cy="955155"/>
            </a:xfrm>
            <a:custGeom>
              <a:avLst/>
              <a:gdLst/>
              <a:ahLst/>
              <a:cxnLst/>
              <a:rect r="r" b="b" t="t" l="l"/>
              <a:pathLst>
                <a:path h="955155" w="2250515">
                  <a:moveTo>
                    <a:pt x="0" y="0"/>
                  </a:moveTo>
                  <a:lnTo>
                    <a:pt x="2250515" y="0"/>
                  </a:lnTo>
                  <a:lnTo>
                    <a:pt x="2250515" y="955155"/>
                  </a:lnTo>
                  <a:lnTo>
                    <a:pt x="0" y="955155"/>
                  </a:lnTo>
                  <a:close/>
                </a:path>
              </a:pathLst>
            </a:custGeom>
            <a:solidFill>
              <a:srgbClr val="FFFFFF"/>
            </a:solidFill>
          </p:spPr>
        </p:sp>
        <p:sp>
          <p:nvSpPr>
            <p:cNvPr name="TextBox 9" id="9"/>
            <p:cNvSpPr txBox="true"/>
            <p:nvPr/>
          </p:nvSpPr>
          <p:spPr>
            <a:xfrm>
              <a:off x="0" y="-38100"/>
              <a:ext cx="2250515" cy="993255"/>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9036594" y="5657473"/>
            <a:ext cx="7900488" cy="350837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Intense competition and fluctuating sales have forced the ERP vendors to expanding their software functionality to add value and to support new organizational needs from compliance management, customer support, global supply chain, and such emerging technology platforms as open-source software (OSS) and service-oriented architectures (SOAs)</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4" id="4"/>
          <p:cNvSpPr txBox="true"/>
          <p:nvPr/>
        </p:nvSpPr>
        <p:spPr>
          <a:xfrm rot="0">
            <a:off x="1028700" y="2005094"/>
            <a:ext cx="16230600" cy="2330449"/>
          </a:xfrm>
          <a:prstGeom prst="rect">
            <a:avLst/>
          </a:prstGeom>
        </p:spPr>
        <p:txBody>
          <a:bodyPr anchor="t" rtlCol="false" tIns="0" lIns="0" bIns="0" rIns="0">
            <a:spAutoFit/>
          </a:bodyPr>
          <a:lstStyle/>
          <a:p>
            <a:pPr algn="ctr">
              <a:lnSpc>
                <a:spcPts val="8799"/>
              </a:lnSpc>
            </a:pPr>
            <a:r>
              <a:rPr lang="en-US" sz="7999">
                <a:solidFill>
                  <a:srgbClr val="FFFFFF"/>
                </a:solidFill>
                <a:latin typeface="Poppins Bold"/>
              </a:rPr>
              <a:t>Information Silos and System Integration</a:t>
            </a:r>
          </a:p>
        </p:txBody>
      </p:sp>
      <p:grpSp>
        <p:nvGrpSpPr>
          <p:cNvPr name="Group 5" id="5"/>
          <p:cNvGrpSpPr/>
          <p:nvPr/>
        </p:nvGrpSpPr>
        <p:grpSpPr>
          <a:xfrm rot="0">
            <a:off x="1028700" y="5617970"/>
            <a:ext cx="16230600" cy="3880263"/>
            <a:chOff x="0" y="0"/>
            <a:chExt cx="4274726" cy="1021962"/>
          </a:xfrm>
        </p:grpSpPr>
        <p:sp>
          <p:nvSpPr>
            <p:cNvPr name="Freeform 6" id="6"/>
            <p:cNvSpPr/>
            <p:nvPr/>
          </p:nvSpPr>
          <p:spPr>
            <a:xfrm flipH="false" flipV="false" rot="0">
              <a:off x="0" y="0"/>
              <a:ext cx="4274726" cy="1021962"/>
            </a:xfrm>
            <a:custGeom>
              <a:avLst/>
              <a:gdLst/>
              <a:ahLst/>
              <a:cxnLst/>
              <a:rect r="r" b="b" t="t" l="l"/>
              <a:pathLst>
                <a:path h="1021962" w="4274726">
                  <a:moveTo>
                    <a:pt x="0" y="0"/>
                  </a:moveTo>
                  <a:lnTo>
                    <a:pt x="4274726" y="0"/>
                  </a:lnTo>
                  <a:lnTo>
                    <a:pt x="4274726" y="1021962"/>
                  </a:lnTo>
                  <a:lnTo>
                    <a:pt x="0" y="1021962"/>
                  </a:lnTo>
                  <a:close/>
                </a:path>
              </a:pathLst>
            </a:custGeom>
            <a:solidFill>
              <a:srgbClr val="FFFFFF"/>
            </a:solidFill>
          </p:spPr>
        </p:sp>
        <p:sp>
          <p:nvSpPr>
            <p:cNvPr name="TextBox 7" id="7"/>
            <p:cNvSpPr txBox="true"/>
            <p:nvPr/>
          </p:nvSpPr>
          <p:spPr>
            <a:xfrm>
              <a:off x="0" y="-38100"/>
              <a:ext cx="4274726" cy="1060062"/>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388431" y="6602649"/>
            <a:ext cx="4674718" cy="2482850"/>
          </a:xfrm>
          <a:prstGeom prst="rect">
            <a:avLst/>
          </a:prstGeom>
        </p:spPr>
        <p:txBody>
          <a:bodyPr anchor="t" rtlCol="false" tIns="0" lIns="0" bIns="0" rIns="0">
            <a:spAutoFit/>
          </a:bodyPr>
          <a:lstStyle/>
          <a:p>
            <a:pPr>
              <a:lnSpc>
                <a:spcPts val="2800"/>
              </a:lnSpc>
            </a:pPr>
            <a:r>
              <a:rPr lang="en-US" sz="2000">
                <a:solidFill>
                  <a:srgbClr val="000000"/>
                </a:solidFill>
                <a:latin typeface="Poppins"/>
              </a:rPr>
              <a:t>The role of information systems has been and always will be one of supporting business activities and enhancing the workers, efficiency. Over time, however, as business changes and expands, systems need to change to keep pace.</a:t>
            </a:r>
          </a:p>
        </p:txBody>
      </p:sp>
      <p:sp>
        <p:nvSpPr>
          <p:cNvPr name="TextBox 9" id="9"/>
          <p:cNvSpPr txBox="true"/>
          <p:nvPr/>
        </p:nvSpPr>
        <p:spPr>
          <a:xfrm rot="0">
            <a:off x="6806641" y="6602649"/>
            <a:ext cx="4674718" cy="2482850"/>
          </a:xfrm>
          <a:prstGeom prst="rect">
            <a:avLst/>
          </a:prstGeom>
        </p:spPr>
        <p:txBody>
          <a:bodyPr anchor="t" rtlCol="false" tIns="0" lIns="0" bIns="0" rIns="0">
            <a:spAutoFit/>
          </a:bodyPr>
          <a:lstStyle/>
          <a:p>
            <a:pPr>
              <a:lnSpc>
                <a:spcPts val="2800"/>
              </a:lnSpc>
            </a:pPr>
            <a:r>
              <a:rPr lang="en-US" sz="2000">
                <a:solidFill>
                  <a:srgbClr val="000000"/>
                </a:solidFill>
                <a:latin typeface="Poppins"/>
              </a:rPr>
              <a:t>Organizations need to be agile and flexible, and will require the same from their information systems. These systems need to have integrated data, applications, and resources from across the organization.</a:t>
            </a:r>
          </a:p>
        </p:txBody>
      </p:sp>
      <p:sp>
        <p:nvSpPr>
          <p:cNvPr name="TextBox 10" id="10"/>
          <p:cNvSpPr txBox="true"/>
          <p:nvPr/>
        </p:nvSpPr>
        <p:spPr>
          <a:xfrm rot="0">
            <a:off x="12032034" y="6602649"/>
            <a:ext cx="4674718" cy="2482850"/>
          </a:xfrm>
          <a:prstGeom prst="rect">
            <a:avLst/>
          </a:prstGeom>
        </p:spPr>
        <p:txBody>
          <a:bodyPr anchor="t" rtlCol="false" tIns="0" lIns="0" bIns="0" rIns="0">
            <a:spAutoFit/>
          </a:bodyPr>
          <a:lstStyle/>
          <a:p>
            <a:pPr>
              <a:lnSpc>
                <a:spcPts val="2800"/>
              </a:lnSpc>
            </a:pPr>
            <a:r>
              <a:rPr lang="en-US" sz="2000">
                <a:solidFill>
                  <a:srgbClr val="000000"/>
                </a:solidFill>
                <a:latin typeface="Poppins"/>
              </a:rPr>
              <a:t>To compete effectively in today’s market, organizations have to be customer focused and cost efficient. This demands cross-functional integration among the accounting, marketing, and other departments of the organization</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4" id="4"/>
          <p:cNvSpPr txBox="true"/>
          <p:nvPr/>
        </p:nvSpPr>
        <p:spPr>
          <a:xfrm rot="0">
            <a:off x="1028700" y="2005094"/>
            <a:ext cx="7926147" cy="344487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IMPLICATIONS FOR MANAGEMENT</a:t>
            </a:r>
          </a:p>
        </p:txBody>
      </p:sp>
      <p:grpSp>
        <p:nvGrpSpPr>
          <p:cNvPr name="Group 5" id="5"/>
          <p:cNvGrpSpPr/>
          <p:nvPr/>
        </p:nvGrpSpPr>
        <p:grpSpPr>
          <a:xfrm rot="0">
            <a:off x="9746247" y="2005094"/>
            <a:ext cx="7513053" cy="3346589"/>
            <a:chOff x="0" y="0"/>
            <a:chExt cx="10017405" cy="4462119"/>
          </a:xfrm>
        </p:grpSpPr>
        <p:pic>
          <p:nvPicPr>
            <p:cNvPr name="Picture 6" id="6"/>
            <p:cNvPicPr>
              <a:picLocks noChangeAspect="true"/>
            </p:cNvPicPr>
            <p:nvPr/>
          </p:nvPicPr>
          <p:blipFill>
            <a:blip r:embed="rId2"/>
            <a:srcRect l="0" t="7003" r="0" b="26180"/>
            <a:stretch>
              <a:fillRect/>
            </a:stretch>
          </p:blipFill>
          <p:spPr>
            <a:xfrm flipH="false" flipV="false">
              <a:off x="0" y="0"/>
              <a:ext cx="10017405" cy="4462119"/>
            </a:xfrm>
            <a:prstGeom prst="rect">
              <a:avLst/>
            </a:prstGeom>
          </p:spPr>
        </p:pic>
      </p:grpSp>
      <p:grpSp>
        <p:nvGrpSpPr>
          <p:cNvPr name="Group 7" id="7"/>
          <p:cNvGrpSpPr/>
          <p:nvPr/>
        </p:nvGrpSpPr>
        <p:grpSpPr>
          <a:xfrm rot="0">
            <a:off x="1028700" y="5617970"/>
            <a:ext cx="16230600" cy="3880263"/>
            <a:chOff x="0" y="0"/>
            <a:chExt cx="4274726" cy="1021962"/>
          </a:xfrm>
        </p:grpSpPr>
        <p:sp>
          <p:nvSpPr>
            <p:cNvPr name="Freeform 8" id="8"/>
            <p:cNvSpPr/>
            <p:nvPr/>
          </p:nvSpPr>
          <p:spPr>
            <a:xfrm flipH="false" flipV="false" rot="0">
              <a:off x="0" y="0"/>
              <a:ext cx="4274726" cy="1021962"/>
            </a:xfrm>
            <a:custGeom>
              <a:avLst/>
              <a:gdLst/>
              <a:ahLst/>
              <a:cxnLst/>
              <a:rect r="r" b="b" t="t" l="l"/>
              <a:pathLst>
                <a:path h="1021962" w="4274726">
                  <a:moveTo>
                    <a:pt x="0" y="0"/>
                  </a:moveTo>
                  <a:lnTo>
                    <a:pt x="4274726" y="0"/>
                  </a:lnTo>
                  <a:lnTo>
                    <a:pt x="4274726" y="1021962"/>
                  </a:lnTo>
                  <a:lnTo>
                    <a:pt x="0" y="1021962"/>
                  </a:lnTo>
                  <a:close/>
                </a:path>
              </a:pathLst>
            </a:custGeom>
            <a:solidFill>
              <a:srgbClr val="FFFFFF"/>
            </a:solidFill>
          </p:spPr>
        </p:sp>
        <p:sp>
          <p:nvSpPr>
            <p:cNvPr name="TextBox 9" id="9"/>
            <p:cNvSpPr txBox="true"/>
            <p:nvPr/>
          </p:nvSpPr>
          <p:spPr>
            <a:xfrm>
              <a:off x="0" y="-38100"/>
              <a:ext cx="4274726" cy="1060062"/>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388431" y="6602649"/>
            <a:ext cx="7372427" cy="720725"/>
          </a:xfrm>
          <a:prstGeom prst="rect">
            <a:avLst/>
          </a:prstGeom>
        </p:spPr>
        <p:txBody>
          <a:bodyPr anchor="t" rtlCol="false" tIns="0" lIns="0" bIns="0" rIns="0">
            <a:spAutoFit/>
          </a:bodyPr>
          <a:lstStyle/>
          <a:p>
            <a:pPr algn="just">
              <a:lnSpc>
                <a:spcPts val="2800"/>
              </a:lnSpc>
            </a:pPr>
            <a:r>
              <a:rPr lang="en-US" sz="2000">
                <a:solidFill>
                  <a:srgbClr val="000000"/>
                </a:solidFill>
                <a:latin typeface="Poppins"/>
              </a:rPr>
              <a:t>ERP systems implementation is a complex organizational activity.</a:t>
            </a:r>
          </a:p>
        </p:txBody>
      </p:sp>
      <p:sp>
        <p:nvSpPr>
          <p:cNvPr name="TextBox 11" id="11"/>
          <p:cNvSpPr txBox="true"/>
          <p:nvPr/>
        </p:nvSpPr>
        <p:spPr>
          <a:xfrm rot="0">
            <a:off x="1388431" y="7780574"/>
            <a:ext cx="7372427" cy="720725"/>
          </a:xfrm>
          <a:prstGeom prst="rect">
            <a:avLst/>
          </a:prstGeom>
        </p:spPr>
        <p:txBody>
          <a:bodyPr anchor="t" rtlCol="false" tIns="0" lIns="0" bIns="0" rIns="0">
            <a:spAutoFit/>
          </a:bodyPr>
          <a:lstStyle/>
          <a:p>
            <a:pPr algn="just">
              <a:lnSpc>
                <a:spcPts val="2800"/>
              </a:lnSpc>
            </a:pPr>
            <a:r>
              <a:rPr lang="en-US" sz="2000">
                <a:solidFill>
                  <a:srgbClr val="000000"/>
                </a:solidFill>
                <a:latin typeface="Poppins"/>
              </a:rPr>
              <a:t>ERP systems implementation requires strong project management oversight.</a:t>
            </a:r>
          </a:p>
        </p:txBody>
      </p:sp>
      <p:sp>
        <p:nvSpPr>
          <p:cNvPr name="TextBox 12" id="12"/>
          <p:cNvSpPr txBox="true"/>
          <p:nvPr/>
        </p:nvSpPr>
        <p:spPr>
          <a:xfrm rot="0">
            <a:off x="9253069" y="6602649"/>
            <a:ext cx="7453683" cy="720725"/>
          </a:xfrm>
          <a:prstGeom prst="rect">
            <a:avLst/>
          </a:prstGeom>
        </p:spPr>
        <p:txBody>
          <a:bodyPr anchor="t" rtlCol="false" tIns="0" lIns="0" bIns="0" rIns="0">
            <a:spAutoFit/>
          </a:bodyPr>
          <a:lstStyle/>
          <a:p>
            <a:pPr algn="just">
              <a:lnSpc>
                <a:spcPts val="2800"/>
              </a:lnSpc>
            </a:pPr>
            <a:r>
              <a:rPr lang="en-US" sz="2000">
                <a:solidFill>
                  <a:srgbClr val="000000"/>
                </a:solidFill>
                <a:latin typeface="Poppins"/>
              </a:rPr>
              <a:t>ERP systems provide improved and added functionality for an organization.</a:t>
            </a:r>
          </a:p>
        </p:txBody>
      </p:sp>
      <p:sp>
        <p:nvSpPr>
          <p:cNvPr name="TextBox 13" id="13"/>
          <p:cNvSpPr txBox="true"/>
          <p:nvPr/>
        </p:nvSpPr>
        <p:spPr>
          <a:xfrm rot="0">
            <a:off x="9253069" y="7780574"/>
            <a:ext cx="7453683" cy="368300"/>
          </a:xfrm>
          <a:prstGeom prst="rect">
            <a:avLst/>
          </a:prstGeom>
        </p:spPr>
        <p:txBody>
          <a:bodyPr anchor="t" rtlCol="false" tIns="0" lIns="0" bIns="0" rIns="0">
            <a:spAutoFit/>
          </a:bodyPr>
          <a:lstStyle/>
          <a:p>
            <a:pPr algn="just">
              <a:lnSpc>
                <a:spcPts val="2800"/>
              </a:lnSpc>
            </a:pPr>
            <a:r>
              <a:rPr lang="en-US" sz="2000">
                <a:solidFill>
                  <a:srgbClr val="000000"/>
                </a:solidFill>
                <a:latin typeface="Poppins"/>
              </a:rPr>
              <a:t>ERP systems are set to proliferate globally</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2817144" y="-214812"/>
            <a:ext cx="5470856" cy="10501812"/>
            <a:chOff x="0" y="0"/>
            <a:chExt cx="7294475" cy="14002417"/>
          </a:xfrm>
        </p:grpSpPr>
        <p:pic>
          <p:nvPicPr>
            <p:cNvPr name="Picture 3" id="3"/>
            <p:cNvPicPr>
              <a:picLocks noChangeAspect="true"/>
            </p:cNvPicPr>
            <p:nvPr/>
          </p:nvPicPr>
          <p:blipFill>
            <a:blip r:embed="rId2"/>
            <a:srcRect l="10782" t="0" r="10782" b="0"/>
            <a:stretch>
              <a:fillRect/>
            </a:stretch>
          </p:blipFill>
          <p:spPr>
            <a:xfrm flipH="false" flipV="false">
              <a:off x="0" y="0"/>
              <a:ext cx="7294475" cy="14002417"/>
            </a:xfrm>
            <a:prstGeom prst="rect">
              <a:avLst/>
            </a:prstGeom>
          </p:spPr>
        </p:pic>
      </p:grpSp>
      <p:sp>
        <p:nvSpPr>
          <p:cNvPr name="AutoShape 4" id="4"/>
          <p:cNvSpPr/>
          <p:nvPr/>
        </p:nvSpPr>
        <p:spPr>
          <a:xfrm rot="0">
            <a:off x="3653603" y="1257300"/>
            <a:ext cx="9163541" cy="0"/>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028700" y="2068743"/>
            <a:ext cx="11142339" cy="2807869"/>
          </a:xfrm>
          <a:prstGeom prst="rect">
            <a:avLst/>
          </a:prstGeom>
        </p:spPr>
        <p:txBody>
          <a:bodyPr anchor="t" rtlCol="false" tIns="0" lIns="0" bIns="0" rIns="0">
            <a:spAutoFit/>
          </a:bodyPr>
          <a:lstStyle/>
          <a:p>
            <a:pPr>
              <a:lnSpc>
                <a:spcPts val="10576"/>
              </a:lnSpc>
            </a:pPr>
            <a:r>
              <a:rPr lang="en-US" sz="9615">
                <a:solidFill>
                  <a:srgbClr val="FFFFFF"/>
                </a:solidFill>
                <a:latin typeface="Poppins Bold"/>
              </a:rPr>
              <a:t>Thank You For Your Attention!</a:t>
            </a:r>
          </a:p>
        </p:txBody>
      </p:sp>
      <p:grpSp>
        <p:nvGrpSpPr>
          <p:cNvPr name="Group 6" id="6"/>
          <p:cNvGrpSpPr/>
          <p:nvPr/>
        </p:nvGrpSpPr>
        <p:grpSpPr>
          <a:xfrm rot="0">
            <a:off x="0" y="7391611"/>
            <a:ext cx="12817144" cy="2895389"/>
            <a:chOff x="0" y="0"/>
            <a:chExt cx="3375709" cy="762572"/>
          </a:xfrm>
        </p:grpSpPr>
        <p:sp>
          <p:nvSpPr>
            <p:cNvPr name="Freeform 7" id="7"/>
            <p:cNvSpPr/>
            <p:nvPr/>
          </p:nvSpPr>
          <p:spPr>
            <a:xfrm flipH="false" flipV="false" rot="0">
              <a:off x="0" y="0"/>
              <a:ext cx="3375709" cy="762572"/>
            </a:xfrm>
            <a:custGeom>
              <a:avLst/>
              <a:gdLst/>
              <a:ahLst/>
              <a:cxnLst/>
              <a:rect r="r" b="b" t="t" l="l"/>
              <a:pathLst>
                <a:path h="762572" w="3375709">
                  <a:moveTo>
                    <a:pt x="0" y="0"/>
                  </a:moveTo>
                  <a:lnTo>
                    <a:pt x="3375709" y="0"/>
                  </a:lnTo>
                  <a:lnTo>
                    <a:pt x="3375709" y="762572"/>
                  </a:lnTo>
                  <a:lnTo>
                    <a:pt x="0" y="762572"/>
                  </a:lnTo>
                  <a:close/>
                </a:path>
              </a:pathLst>
            </a:custGeom>
            <a:solidFill>
              <a:srgbClr val="FFFFFF"/>
            </a:solidFill>
          </p:spPr>
        </p:sp>
        <p:sp>
          <p:nvSpPr>
            <p:cNvPr name="TextBox 8" id="8"/>
            <p:cNvSpPr txBox="true"/>
            <p:nvPr/>
          </p:nvSpPr>
          <p:spPr>
            <a:xfrm>
              <a:off x="0" y="-38100"/>
              <a:ext cx="3375709" cy="800672"/>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4" id="4"/>
          <p:cNvSpPr txBox="true"/>
          <p:nvPr/>
        </p:nvSpPr>
        <p:spPr>
          <a:xfrm rot="0">
            <a:off x="1028700" y="2005094"/>
            <a:ext cx="4906757" cy="121602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ERP</a:t>
            </a:r>
          </a:p>
        </p:txBody>
      </p:sp>
      <p:grpSp>
        <p:nvGrpSpPr>
          <p:cNvPr name="Group 5" id="5"/>
          <p:cNvGrpSpPr/>
          <p:nvPr/>
        </p:nvGrpSpPr>
        <p:grpSpPr>
          <a:xfrm rot="0">
            <a:off x="6804768" y="2005094"/>
            <a:ext cx="10454532" cy="3346589"/>
            <a:chOff x="0" y="0"/>
            <a:chExt cx="13939375" cy="4462119"/>
          </a:xfrm>
        </p:grpSpPr>
        <p:pic>
          <p:nvPicPr>
            <p:cNvPr name="Picture 6" id="6"/>
            <p:cNvPicPr>
              <a:picLocks noChangeAspect="true"/>
            </p:cNvPicPr>
            <p:nvPr/>
          </p:nvPicPr>
          <p:blipFill>
            <a:blip r:embed="rId2"/>
            <a:srcRect l="0" t="16403" r="0" b="35580"/>
            <a:stretch>
              <a:fillRect/>
            </a:stretch>
          </p:blipFill>
          <p:spPr>
            <a:xfrm flipH="false" flipV="false">
              <a:off x="0" y="0"/>
              <a:ext cx="13939375" cy="4462119"/>
            </a:xfrm>
            <a:prstGeom prst="rect">
              <a:avLst/>
            </a:prstGeom>
          </p:spPr>
        </p:pic>
      </p:grpSp>
      <p:grpSp>
        <p:nvGrpSpPr>
          <p:cNvPr name="Group 7" id="7"/>
          <p:cNvGrpSpPr/>
          <p:nvPr/>
        </p:nvGrpSpPr>
        <p:grpSpPr>
          <a:xfrm rot="0">
            <a:off x="1028700" y="5617970"/>
            <a:ext cx="16230600" cy="3880263"/>
            <a:chOff x="0" y="0"/>
            <a:chExt cx="4274726" cy="1021962"/>
          </a:xfrm>
        </p:grpSpPr>
        <p:sp>
          <p:nvSpPr>
            <p:cNvPr name="Freeform 8" id="8"/>
            <p:cNvSpPr/>
            <p:nvPr/>
          </p:nvSpPr>
          <p:spPr>
            <a:xfrm flipH="false" flipV="false" rot="0">
              <a:off x="0" y="0"/>
              <a:ext cx="4274726" cy="1021962"/>
            </a:xfrm>
            <a:custGeom>
              <a:avLst/>
              <a:gdLst/>
              <a:ahLst/>
              <a:cxnLst/>
              <a:rect r="r" b="b" t="t" l="l"/>
              <a:pathLst>
                <a:path h="1021962" w="4274726">
                  <a:moveTo>
                    <a:pt x="0" y="0"/>
                  </a:moveTo>
                  <a:lnTo>
                    <a:pt x="4274726" y="0"/>
                  </a:lnTo>
                  <a:lnTo>
                    <a:pt x="4274726" y="1021962"/>
                  </a:lnTo>
                  <a:lnTo>
                    <a:pt x="0" y="1021962"/>
                  </a:lnTo>
                  <a:close/>
                </a:path>
              </a:pathLst>
            </a:custGeom>
            <a:solidFill>
              <a:srgbClr val="FFFFFF"/>
            </a:solidFill>
          </p:spPr>
        </p:sp>
        <p:sp>
          <p:nvSpPr>
            <p:cNvPr name="TextBox 9" id="9"/>
            <p:cNvSpPr txBox="true"/>
            <p:nvPr/>
          </p:nvSpPr>
          <p:spPr>
            <a:xfrm>
              <a:off x="0" y="-38100"/>
              <a:ext cx="4274726" cy="1060062"/>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388431" y="6602649"/>
            <a:ext cx="4674718" cy="1073150"/>
          </a:xfrm>
          <a:prstGeom prst="rect">
            <a:avLst/>
          </a:prstGeom>
        </p:spPr>
        <p:txBody>
          <a:bodyPr anchor="t" rtlCol="false" tIns="0" lIns="0" bIns="0" rIns="0">
            <a:spAutoFit/>
          </a:bodyPr>
          <a:lstStyle/>
          <a:p>
            <a:pPr>
              <a:lnSpc>
                <a:spcPts val="2800"/>
              </a:lnSpc>
            </a:pPr>
            <a:r>
              <a:rPr lang="en-US" sz="2000">
                <a:solidFill>
                  <a:srgbClr val="000000"/>
                </a:solidFill>
                <a:latin typeface="Poppins"/>
              </a:rPr>
              <a:t>ERP systems are comprehensive software applications that support critical organizational functions.</a:t>
            </a:r>
          </a:p>
        </p:txBody>
      </p:sp>
      <p:sp>
        <p:nvSpPr>
          <p:cNvPr name="TextBox 11" id="11"/>
          <p:cNvSpPr txBox="true"/>
          <p:nvPr/>
        </p:nvSpPr>
        <p:spPr>
          <a:xfrm rot="0">
            <a:off x="6806641" y="6602649"/>
            <a:ext cx="4674718" cy="1778000"/>
          </a:xfrm>
          <a:prstGeom prst="rect">
            <a:avLst/>
          </a:prstGeom>
        </p:spPr>
        <p:txBody>
          <a:bodyPr anchor="t" rtlCol="false" tIns="0" lIns="0" bIns="0" rIns="0">
            <a:spAutoFit/>
          </a:bodyPr>
          <a:lstStyle/>
          <a:p>
            <a:pPr>
              <a:lnSpc>
                <a:spcPts val="2800"/>
              </a:lnSpc>
            </a:pPr>
            <a:r>
              <a:rPr lang="en-US" sz="2000">
                <a:solidFill>
                  <a:srgbClr val="000000"/>
                </a:solidFill>
                <a:latin typeface="Poppins"/>
              </a:rPr>
              <a:t>ERP system’s goal is to make information flow be both dynamic and immediate, therefore increasing the usefulness and value of the information.</a:t>
            </a:r>
          </a:p>
        </p:txBody>
      </p:sp>
      <p:sp>
        <p:nvSpPr>
          <p:cNvPr name="TextBox 12" id="12"/>
          <p:cNvSpPr txBox="true"/>
          <p:nvPr/>
        </p:nvSpPr>
        <p:spPr>
          <a:xfrm rot="0">
            <a:off x="12032034" y="6602649"/>
            <a:ext cx="4674718" cy="2130425"/>
          </a:xfrm>
          <a:prstGeom prst="rect">
            <a:avLst/>
          </a:prstGeom>
        </p:spPr>
        <p:txBody>
          <a:bodyPr anchor="t" rtlCol="false" tIns="0" lIns="0" bIns="0" rIns="0">
            <a:spAutoFit/>
          </a:bodyPr>
          <a:lstStyle/>
          <a:p>
            <a:pPr>
              <a:lnSpc>
                <a:spcPts val="2800"/>
              </a:lnSpc>
            </a:pPr>
            <a:r>
              <a:rPr lang="en-US" sz="2000">
                <a:solidFill>
                  <a:srgbClr val="000000"/>
                </a:solidFill>
                <a:latin typeface="Poppins"/>
              </a:rPr>
              <a:t>Another goal of ERP system is to integrate departments and functions across an organization onto a single infrastructure that serves the needs of each department.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4" id="4"/>
          <p:cNvSpPr txBox="true"/>
          <p:nvPr/>
        </p:nvSpPr>
        <p:spPr>
          <a:xfrm rot="0">
            <a:off x="1028700" y="2005094"/>
            <a:ext cx="4906757"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Evolution of ERPs</a:t>
            </a:r>
          </a:p>
        </p:txBody>
      </p:sp>
      <p:grpSp>
        <p:nvGrpSpPr>
          <p:cNvPr name="Group 5" id="5"/>
          <p:cNvGrpSpPr/>
          <p:nvPr/>
        </p:nvGrpSpPr>
        <p:grpSpPr>
          <a:xfrm rot="0">
            <a:off x="6804768" y="2005094"/>
            <a:ext cx="10454532" cy="3346589"/>
            <a:chOff x="0" y="0"/>
            <a:chExt cx="13939375" cy="4462119"/>
          </a:xfrm>
        </p:grpSpPr>
        <p:pic>
          <p:nvPicPr>
            <p:cNvPr name="Picture 6" id="6"/>
            <p:cNvPicPr>
              <a:picLocks noChangeAspect="true"/>
            </p:cNvPicPr>
            <p:nvPr/>
          </p:nvPicPr>
          <p:blipFill>
            <a:blip r:embed="rId2"/>
            <a:srcRect l="0" t="16403" r="0" b="35580"/>
            <a:stretch>
              <a:fillRect/>
            </a:stretch>
          </p:blipFill>
          <p:spPr>
            <a:xfrm flipH="false" flipV="false">
              <a:off x="0" y="0"/>
              <a:ext cx="13939375" cy="4462119"/>
            </a:xfrm>
            <a:prstGeom prst="rect">
              <a:avLst/>
            </a:prstGeom>
          </p:spPr>
        </p:pic>
      </p:grpSp>
      <p:grpSp>
        <p:nvGrpSpPr>
          <p:cNvPr name="Group 7" id="7"/>
          <p:cNvGrpSpPr/>
          <p:nvPr/>
        </p:nvGrpSpPr>
        <p:grpSpPr>
          <a:xfrm rot="0">
            <a:off x="1028700" y="5617970"/>
            <a:ext cx="16230600" cy="3880263"/>
            <a:chOff x="0" y="0"/>
            <a:chExt cx="4274726" cy="1021962"/>
          </a:xfrm>
        </p:grpSpPr>
        <p:sp>
          <p:nvSpPr>
            <p:cNvPr name="Freeform 8" id="8"/>
            <p:cNvSpPr/>
            <p:nvPr/>
          </p:nvSpPr>
          <p:spPr>
            <a:xfrm flipH="false" flipV="false" rot="0">
              <a:off x="0" y="0"/>
              <a:ext cx="4274726" cy="1021962"/>
            </a:xfrm>
            <a:custGeom>
              <a:avLst/>
              <a:gdLst/>
              <a:ahLst/>
              <a:cxnLst/>
              <a:rect r="r" b="b" t="t" l="l"/>
              <a:pathLst>
                <a:path h="1021962" w="4274726">
                  <a:moveTo>
                    <a:pt x="0" y="0"/>
                  </a:moveTo>
                  <a:lnTo>
                    <a:pt x="4274726" y="0"/>
                  </a:lnTo>
                  <a:lnTo>
                    <a:pt x="4274726" y="1021962"/>
                  </a:lnTo>
                  <a:lnTo>
                    <a:pt x="0" y="1021962"/>
                  </a:lnTo>
                  <a:close/>
                </a:path>
              </a:pathLst>
            </a:custGeom>
            <a:solidFill>
              <a:srgbClr val="FFFFFF"/>
            </a:solidFill>
          </p:spPr>
        </p:sp>
        <p:sp>
          <p:nvSpPr>
            <p:cNvPr name="TextBox 9" id="9"/>
            <p:cNvSpPr txBox="true"/>
            <p:nvPr/>
          </p:nvSpPr>
          <p:spPr>
            <a:xfrm>
              <a:off x="0" y="-38100"/>
              <a:ext cx="4274726" cy="1060062"/>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388431" y="6602649"/>
            <a:ext cx="4674718" cy="1073150"/>
          </a:xfrm>
          <a:prstGeom prst="rect">
            <a:avLst/>
          </a:prstGeom>
        </p:spPr>
        <p:txBody>
          <a:bodyPr anchor="t" rtlCol="false" tIns="0" lIns="0" bIns="0" rIns="0">
            <a:spAutoFit/>
          </a:bodyPr>
          <a:lstStyle/>
          <a:p>
            <a:pPr>
              <a:lnSpc>
                <a:spcPts val="2800"/>
              </a:lnSpc>
            </a:pPr>
            <a:r>
              <a:rPr lang="en-US" sz="2000">
                <a:solidFill>
                  <a:srgbClr val="000000"/>
                </a:solidFill>
                <a:latin typeface="Poppins"/>
              </a:rPr>
              <a:t>During the 1960s and 1970s, most organizations designed silo systems for their departments</a:t>
            </a:r>
          </a:p>
        </p:txBody>
      </p:sp>
      <p:sp>
        <p:nvSpPr>
          <p:cNvPr name="TextBox 11" id="11"/>
          <p:cNvSpPr txBox="true"/>
          <p:nvPr/>
        </p:nvSpPr>
        <p:spPr>
          <a:xfrm rot="0">
            <a:off x="6806641" y="6602649"/>
            <a:ext cx="4674718" cy="2482850"/>
          </a:xfrm>
          <a:prstGeom prst="rect">
            <a:avLst/>
          </a:prstGeom>
        </p:spPr>
        <p:txBody>
          <a:bodyPr anchor="t" rtlCol="false" tIns="0" lIns="0" bIns="0" rIns="0">
            <a:spAutoFit/>
          </a:bodyPr>
          <a:lstStyle/>
          <a:p>
            <a:pPr>
              <a:lnSpc>
                <a:spcPts val="2800"/>
              </a:lnSpc>
            </a:pPr>
            <a:r>
              <a:rPr lang="en-US" sz="2000">
                <a:solidFill>
                  <a:srgbClr val="000000"/>
                </a:solidFill>
                <a:latin typeface="Poppins"/>
              </a:rPr>
              <a:t>The efficiencies generated with these systems saw their expansion to the manufacturing area to assist plant managers in production planning and control. This gave birth to material requirements planning (MRP) systems.</a:t>
            </a:r>
          </a:p>
        </p:txBody>
      </p:sp>
      <p:sp>
        <p:nvSpPr>
          <p:cNvPr name="TextBox 12" id="12"/>
          <p:cNvSpPr txBox="true"/>
          <p:nvPr/>
        </p:nvSpPr>
        <p:spPr>
          <a:xfrm rot="0">
            <a:off x="12032034" y="6602649"/>
            <a:ext cx="4674718" cy="2482850"/>
          </a:xfrm>
          <a:prstGeom prst="rect">
            <a:avLst/>
          </a:prstGeom>
        </p:spPr>
        <p:txBody>
          <a:bodyPr anchor="t" rtlCol="false" tIns="0" lIns="0" bIns="0" rIns="0">
            <a:spAutoFit/>
          </a:bodyPr>
          <a:lstStyle/>
          <a:p>
            <a:pPr>
              <a:lnSpc>
                <a:spcPts val="2800"/>
              </a:lnSpc>
            </a:pPr>
            <a:r>
              <a:rPr lang="en-US" sz="2000">
                <a:solidFill>
                  <a:srgbClr val="000000"/>
                </a:solidFill>
                <a:latin typeface="Poppins"/>
              </a:rPr>
              <a:t>Later, the manufacturing resources planning (MRP II) version was introduced in the 1980s with an emphasis on optimizing manufacturing processes by synchronizing the materials with production requirements.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Freeform 2" id="2"/>
          <p:cNvSpPr/>
          <p:nvPr/>
        </p:nvSpPr>
        <p:spPr>
          <a:xfrm flipH="false" flipV="false" rot="0">
            <a:off x="9995973" y="795871"/>
            <a:ext cx="7263327" cy="1763722"/>
          </a:xfrm>
          <a:custGeom>
            <a:avLst/>
            <a:gdLst/>
            <a:ahLst/>
            <a:cxnLst/>
            <a:rect r="r" b="b" t="t" l="l"/>
            <a:pathLst>
              <a:path h="1763722" w="7263327">
                <a:moveTo>
                  <a:pt x="0" y="0"/>
                </a:moveTo>
                <a:lnTo>
                  <a:pt x="7263327" y="0"/>
                </a:lnTo>
                <a:lnTo>
                  <a:pt x="7263327" y="1763722"/>
                </a:lnTo>
                <a:lnTo>
                  <a:pt x="0" y="1763722"/>
                </a:lnTo>
                <a:lnTo>
                  <a:pt x="0" y="0"/>
                </a:lnTo>
                <a:close/>
              </a:path>
            </a:pathLst>
          </a:custGeom>
          <a:blipFill>
            <a:blip r:embed="rId2"/>
            <a:stretch>
              <a:fillRect l="0" t="0" r="0" b="0"/>
            </a:stretch>
          </a:blipFill>
        </p:spPr>
      </p:sp>
      <p:sp>
        <p:nvSpPr>
          <p:cNvPr name="Freeform 3" id="3"/>
          <p:cNvSpPr/>
          <p:nvPr/>
        </p:nvSpPr>
        <p:spPr>
          <a:xfrm flipH="false" flipV="false" rot="0">
            <a:off x="1028700" y="2559593"/>
            <a:ext cx="7283930" cy="1800522"/>
          </a:xfrm>
          <a:custGeom>
            <a:avLst/>
            <a:gdLst/>
            <a:ahLst/>
            <a:cxnLst/>
            <a:rect r="r" b="b" t="t" l="l"/>
            <a:pathLst>
              <a:path h="1800522" w="7283930">
                <a:moveTo>
                  <a:pt x="0" y="0"/>
                </a:moveTo>
                <a:lnTo>
                  <a:pt x="7283930" y="0"/>
                </a:lnTo>
                <a:lnTo>
                  <a:pt x="7283930" y="1800522"/>
                </a:lnTo>
                <a:lnTo>
                  <a:pt x="0" y="1800522"/>
                </a:lnTo>
                <a:lnTo>
                  <a:pt x="0" y="0"/>
                </a:lnTo>
                <a:close/>
              </a:path>
            </a:pathLst>
          </a:custGeom>
          <a:blipFill>
            <a:blip r:embed="rId3"/>
            <a:stretch>
              <a:fillRect l="0" t="0" r="0" b="0"/>
            </a:stretch>
          </a:blipFill>
        </p:spPr>
      </p:sp>
      <p:sp>
        <p:nvSpPr>
          <p:cNvPr name="Freeform 4" id="4"/>
          <p:cNvSpPr/>
          <p:nvPr/>
        </p:nvSpPr>
        <p:spPr>
          <a:xfrm flipH="false" flipV="false" rot="0">
            <a:off x="1028700" y="4888532"/>
            <a:ext cx="7283930" cy="3058264"/>
          </a:xfrm>
          <a:custGeom>
            <a:avLst/>
            <a:gdLst/>
            <a:ahLst/>
            <a:cxnLst/>
            <a:rect r="r" b="b" t="t" l="l"/>
            <a:pathLst>
              <a:path h="3058264" w="7283930">
                <a:moveTo>
                  <a:pt x="0" y="0"/>
                </a:moveTo>
                <a:lnTo>
                  <a:pt x="7283930" y="0"/>
                </a:lnTo>
                <a:lnTo>
                  <a:pt x="7283930" y="3058264"/>
                </a:lnTo>
                <a:lnTo>
                  <a:pt x="0" y="3058264"/>
                </a:lnTo>
                <a:lnTo>
                  <a:pt x="0" y="0"/>
                </a:lnTo>
                <a:close/>
              </a:path>
            </a:pathLst>
          </a:custGeom>
          <a:blipFill>
            <a:blip r:embed="rId4"/>
            <a:stretch>
              <a:fillRect l="0" t="0" r="0" b="0"/>
            </a:stretch>
          </a:blipFill>
        </p:spPr>
      </p:sp>
      <p:sp>
        <p:nvSpPr>
          <p:cNvPr name="Freeform 5" id="5"/>
          <p:cNvSpPr/>
          <p:nvPr/>
        </p:nvSpPr>
        <p:spPr>
          <a:xfrm flipH="false" flipV="false" rot="0">
            <a:off x="9995973" y="6531423"/>
            <a:ext cx="7263327" cy="3426716"/>
          </a:xfrm>
          <a:custGeom>
            <a:avLst/>
            <a:gdLst/>
            <a:ahLst/>
            <a:cxnLst/>
            <a:rect r="r" b="b" t="t" l="l"/>
            <a:pathLst>
              <a:path h="3426716" w="7263327">
                <a:moveTo>
                  <a:pt x="0" y="0"/>
                </a:moveTo>
                <a:lnTo>
                  <a:pt x="7263327" y="0"/>
                </a:lnTo>
                <a:lnTo>
                  <a:pt x="7263327" y="3426716"/>
                </a:lnTo>
                <a:lnTo>
                  <a:pt x="0" y="3426716"/>
                </a:lnTo>
                <a:lnTo>
                  <a:pt x="0" y="0"/>
                </a:lnTo>
                <a:close/>
              </a:path>
            </a:pathLst>
          </a:custGeom>
          <a:blipFill>
            <a:blip r:embed="rId5"/>
            <a:stretch>
              <a:fillRect l="0" t="0" r="0" b="0"/>
            </a:stretch>
          </a:blipFill>
        </p:spPr>
      </p:sp>
      <p:sp>
        <p:nvSpPr>
          <p:cNvPr name="TextBox 6" id="6"/>
          <p:cNvSpPr txBox="true"/>
          <p:nvPr/>
        </p:nvSpPr>
        <p:spPr>
          <a:xfrm rot="0">
            <a:off x="187028" y="795871"/>
            <a:ext cx="8967273" cy="1216024"/>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Evolution of ERPs</a:t>
            </a:r>
          </a:p>
        </p:txBody>
      </p:sp>
      <p:sp>
        <p:nvSpPr>
          <p:cNvPr name="AutoShape 7" id="7"/>
          <p:cNvSpPr/>
          <p:nvPr/>
        </p:nvSpPr>
        <p:spPr>
          <a:xfrm flipV="true">
            <a:off x="9154302" y="1677732"/>
            <a:ext cx="0" cy="7154918"/>
          </a:xfrm>
          <a:prstGeom prst="line">
            <a:avLst/>
          </a:prstGeom>
          <a:ln cap="flat" w="38100">
            <a:solidFill>
              <a:srgbClr val="000000"/>
            </a:solidFill>
            <a:prstDash val="solid"/>
            <a:headEnd type="none" len="sm" w="sm"/>
            <a:tailEnd type="none" len="sm" w="sm"/>
          </a:ln>
        </p:spPr>
      </p:sp>
      <p:sp>
        <p:nvSpPr>
          <p:cNvPr name="AutoShape 8" id="8"/>
          <p:cNvSpPr/>
          <p:nvPr/>
        </p:nvSpPr>
        <p:spPr>
          <a:xfrm flipV="true">
            <a:off x="9144000" y="1403884"/>
            <a:ext cx="10302" cy="2055970"/>
          </a:xfrm>
          <a:prstGeom prst="line">
            <a:avLst/>
          </a:prstGeom>
          <a:ln cap="flat" w="38100">
            <a:solidFill>
              <a:srgbClr val="000000"/>
            </a:solidFill>
            <a:prstDash val="solid"/>
            <a:headEnd type="oval" len="lg" w="lg"/>
            <a:tailEnd type="oval" len="lg" w="lg"/>
          </a:ln>
        </p:spPr>
      </p:sp>
      <p:sp>
        <p:nvSpPr>
          <p:cNvPr name="AutoShape 9" id="9"/>
          <p:cNvSpPr/>
          <p:nvPr/>
        </p:nvSpPr>
        <p:spPr>
          <a:xfrm flipV="true">
            <a:off x="9149151" y="4475357"/>
            <a:ext cx="10302" cy="2055970"/>
          </a:xfrm>
          <a:prstGeom prst="line">
            <a:avLst/>
          </a:prstGeom>
          <a:ln cap="flat" w="38100">
            <a:solidFill>
              <a:srgbClr val="000000"/>
            </a:solidFill>
            <a:prstDash val="solid"/>
            <a:headEnd type="oval" len="lg" w="lg"/>
            <a:tailEnd type="oval" len="lg" w="lg"/>
          </a:ln>
        </p:spPr>
      </p:sp>
      <p:sp>
        <p:nvSpPr>
          <p:cNvPr name="AutoShape 10" id="10"/>
          <p:cNvSpPr/>
          <p:nvPr/>
        </p:nvSpPr>
        <p:spPr>
          <a:xfrm flipH="true" flipV="true">
            <a:off x="9159452" y="6389089"/>
            <a:ext cx="0" cy="2414986"/>
          </a:xfrm>
          <a:prstGeom prst="line">
            <a:avLst/>
          </a:prstGeom>
          <a:ln cap="flat" w="38100">
            <a:solidFill>
              <a:srgbClr val="000000"/>
            </a:solidFill>
            <a:prstDash val="solid"/>
            <a:headEnd type="oval" len="lg" w="lg"/>
            <a:tailEnd type="oval" len="lg" w="lg"/>
          </a:ln>
        </p:spPr>
      </p:sp>
      <p:sp>
        <p:nvSpPr>
          <p:cNvPr name="Freeform 11" id="11"/>
          <p:cNvSpPr/>
          <p:nvPr/>
        </p:nvSpPr>
        <p:spPr>
          <a:xfrm flipH="false" flipV="false" rot="0">
            <a:off x="9988127" y="3277510"/>
            <a:ext cx="7271173" cy="2535995"/>
          </a:xfrm>
          <a:custGeom>
            <a:avLst/>
            <a:gdLst/>
            <a:ahLst/>
            <a:cxnLst/>
            <a:rect r="r" b="b" t="t" l="l"/>
            <a:pathLst>
              <a:path h="2535995" w="7271173">
                <a:moveTo>
                  <a:pt x="0" y="0"/>
                </a:moveTo>
                <a:lnTo>
                  <a:pt x="7271173" y="0"/>
                </a:lnTo>
                <a:lnTo>
                  <a:pt x="7271173" y="2535995"/>
                </a:lnTo>
                <a:lnTo>
                  <a:pt x="0" y="2535995"/>
                </a:lnTo>
                <a:lnTo>
                  <a:pt x="0" y="0"/>
                </a:lnTo>
                <a:close/>
              </a:path>
            </a:pathLst>
          </a:custGeom>
          <a:blipFill>
            <a:blip r:embed="rId6"/>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grpSp>
        <p:nvGrpSpPr>
          <p:cNvPr name="Group 3" id="3"/>
          <p:cNvGrpSpPr/>
          <p:nvPr/>
        </p:nvGrpSpPr>
        <p:grpSpPr>
          <a:xfrm rot="0">
            <a:off x="8225390" y="6927851"/>
            <a:ext cx="9033910" cy="2801736"/>
            <a:chOff x="0" y="0"/>
            <a:chExt cx="2379301" cy="737906"/>
          </a:xfrm>
        </p:grpSpPr>
        <p:sp>
          <p:nvSpPr>
            <p:cNvPr name="Freeform 4" id="4"/>
            <p:cNvSpPr/>
            <p:nvPr/>
          </p:nvSpPr>
          <p:spPr>
            <a:xfrm flipH="false" flipV="false" rot="0">
              <a:off x="0" y="0"/>
              <a:ext cx="2379301" cy="737906"/>
            </a:xfrm>
            <a:custGeom>
              <a:avLst/>
              <a:gdLst/>
              <a:ahLst/>
              <a:cxnLst/>
              <a:rect r="r" b="b" t="t" l="l"/>
              <a:pathLst>
                <a:path h="737906" w="2379301">
                  <a:moveTo>
                    <a:pt x="0" y="0"/>
                  </a:moveTo>
                  <a:lnTo>
                    <a:pt x="2379301" y="0"/>
                  </a:lnTo>
                  <a:lnTo>
                    <a:pt x="2379301" y="737906"/>
                  </a:lnTo>
                  <a:lnTo>
                    <a:pt x="0" y="737906"/>
                  </a:lnTo>
                  <a:close/>
                </a:path>
              </a:pathLst>
            </a:custGeom>
            <a:solidFill>
              <a:srgbClr val="FFFFFF"/>
            </a:solidFill>
          </p:spPr>
        </p:sp>
        <p:sp>
          <p:nvSpPr>
            <p:cNvPr name="TextBox 5" id="5"/>
            <p:cNvSpPr txBox="true"/>
            <p:nvPr/>
          </p:nvSpPr>
          <p:spPr>
            <a:xfrm>
              <a:off x="0" y="-38100"/>
              <a:ext cx="2379301" cy="776006"/>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4471394" y="803347"/>
            <a:ext cx="10872096" cy="5282121"/>
          </a:xfrm>
          <a:custGeom>
            <a:avLst/>
            <a:gdLst/>
            <a:ahLst/>
            <a:cxnLst/>
            <a:rect r="r" b="b" t="t" l="l"/>
            <a:pathLst>
              <a:path h="5282121" w="10872096">
                <a:moveTo>
                  <a:pt x="0" y="0"/>
                </a:moveTo>
                <a:lnTo>
                  <a:pt x="10872096" y="0"/>
                </a:lnTo>
                <a:lnTo>
                  <a:pt x="10872096" y="5282121"/>
                </a:lnTo>
                <a:lnTo>
                  <a:pt x="0" y="5282121"/>
                </a:lnTo>
                <a:lnTo>
                  <a:pt x="0" y="0"/>
                </a:lnTo>
                <a:close/>
              </a:path>
            </a:pathLst>
          </a:custGeom>
          <a:blipFill>
            <a:blip r:embed="rId2"/>
            <a:stretch>
              <a:fillRect l="0" t="0" r="0" b="0"/>
            </a:stretch>
          </a:blipFill>
        </p:spPr>
      </p:sp>
      <p:sp>
        <p:nvSpPr>
          <p:cNvPr name="TextBox 7" id="7"/>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8" id="8"/>
          <p:cNvSpPr txBox="true"/>
          <p:nvPr/>
        </p:nvSpPr>
        <p:spPr>
          <a:xfrm rot="0">
            <a:off x="1028700" y="7132821"/>
            <a:ext cx="6885387" cy="2330449"/>
          </a:xfrm>
          <a:prstGeom prst="rect">
            <a:avLst/>
          </a:prstGeom>
        </p:spPr>
        <p:txBody>
          <a:bodyPr anchor="t" rtlCol="false" tIns="0" lIns="0" bIns="0" rIns="0">
            <a:spAutoFit/>
          </a:bodyPr>
          <a:lstStyle/>
          <a:p>
            <a:pPr>
              <a:lnSpc>
                <a:spcPts val="8799"/>
              </a:lnSpc>
            </a:pPr>
            <a:r>
              <a:rPr lang="en-US" sz="7999">
                <a:solidFill>
                  <a:srgbClr val="FFFFFF"/>
                </a:solidFill>
                <a:latin typeface="Poppins Bold"/>
              </a:rPr>
              <a:t>ERP System Components</a:t>
            </a:r>
          </a:p>
        </p:txBody>
      </p:sp>
      <p:sp>
        <p:nvSpPr>
          <p:cNvPr name="TextBox 9" id="9"/>
          <p:cNvSpPr txBox="true"/>
          <p:nvPr/>
        </p:nvSpPr>
        <p:spPr>
          <a:xfrm rot="0">
            <a:off x="8712403" y="7181850"/>
            <a:ext cx="8224678" cy="175577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An ERP system, like its information system counterpart, has similar components such as hardware, software, database, information, process, and people.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grpSp>
        <p:nvGrpSpPr>
          <p:cNvPr name="Group 2" id="2"/>
          <p:cNvGrpSpPr/>
          <p:nvPr/>
        </p:nvGrpSpPr>
        <p:grpSpPr>
          <a:xfrm rot="0">
            <a:off x="1028700" y="2005094"/>
            <a:ext cx="7251363" cy="7253206"/>
            <a:chOff x="0" y="0"/>
            <a:chExt cx="9668484" cy="9670942"/>
          </a:xfrm>
        </p:grpSpPr>
        <p:pic>
          <p:nvPicPr>
            <p:cNvPr name="Picture 3" id="3"/>
            <p:cNvPicPr>
              <a:picLocks noChangeAspect="true"/>
            </p:cNvPicPr>
            <p:nvPr/>
          </p:nvPicPr>
          <p:blipFill>
            <a:blip r:embed="rId2"/>
            <a:srcRect l="0" t="862" r="0" b="862"/>
            <a:stretch>
              <a:fillRect/>
            </a:stretch>
          </p:blipFill>
          <p:spPr>
            <a:xfrm flipH="false" flipV="false">
              <a:off x="0" y="0"/>
              <a:ext cx="9668484" cy="9670942"/>
            </a:xfrm>
            <a:prstGeom prst="rect">
              <a:avLst/>
            </a:prstGeom>
          </p:spPr>
        </p:pic>
      </p:grpSp>
      <p:sp>
        <p:nvSpPr>
          <p:cNvPr name="AutoShape 4" id="4"/>
          <p:cNvSpPr/>
          <p:nvPr/>
        </p:nvSpPr>
        <p:spPr>
          <a:xfrm rot="0">
            <a:off x="3653603" y="1257300"/>
            <a:ext cx="13605697" cy="0"/>
          </a:xfrm>
          <a:prstGeom prst="line">
            <a:avLst/>
          </a:prstGeom>
          <a:ln cap="flat" w="38100">
            <a:solidFill>
              <a:srgbClr val="FFFFFF"/>
            </a:solidFill>
            <a:prstDash val="solid"/>
            <a:headEnd type="none" len="sm" w="sm"/>
            <a:tailEnd type="none" len="sm" w="sm"/>
          </a:ln>
        </p:spPr>
      </p:sp>
      <p:grpSp>
        <p:nvGrpSpPr>
          <p:cNvPr name="Group 5" id="5"/>
          <p:cNvGrpSpPr/>
          <p:nvPr/>
        </p:nvGrpSpPr>
        <p:grpSpPr>
          <a:xfrm rot="0">
            <a:off x="8714375" y="5917447"/>
            <a:ext cx="8544925" cy="3340853"/>
            <a:chOff x="0" y="0"/>
            <a:chExt cx="2250515" cy="879895"/>
          </a:xfrm>
        </p:grpSpPr>
        <p:sp>
          <p:nvSpPr>
            <p:cNvPr name="Freeform 6" id="6"/>
            <p:cNvSpPr/>
            <p:nvPr/>
          </p:nvSpPr>
          <p:spPr>
            <a:xfrm flipH="false" flipV="false" rot="0">
              <a:off x="0" y="0"/>
              <a:ext cx="2250515" cy="879896"/>
            </a:xfrm>
            <a:custGeom>
              <a:avLst/>
              <a:gdLst/>
              <a:ahLst/>
              <a:cxnLst/>
              <a:rect r="r" b="b" t="t" l="l"/>
              <a:pathLst>
                <a:path h="879896" w="2250515">
                  <a:moveTo>
                    <a:pt x="0" y="0"/>
                  </a:moveTo>
                  <a:lnTo>
                    <a:pt x="2250515" y="0"/>
                  </a:lnTo>
                  <a:lnTo>
                    <a:pt x="2250515" y="879896"/>
                  </a:lnTo>
                  <a:lnTo>
                    <a:pt x="0" y="879896"/>
                  </a:lnTo>
                  <a:close/>
                </a:path>
              </a:pathLst>
            </a:custGeom>
            <a:solidFill>
              <a:srgbClr val="FFFFFF"/>
            </a:solidFill>
          </p:spPr>
        </p:sp>
        <p:sp>
          <p:nvSpPr>
            <p:cNvPr name="TextBox 7" id="7"/>
            <p:cNvSpPr txBox="true"/>
            <p:nvPr/>
          </p:nvSpPr>
          <p:spPr>
            <a:xfrm>
              <a:off x="0" y="-38100"/>
              <a:ext cx="2250515" cy="917995"/>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sp>
        <p:nvSpPr>
          <p:cNvPr name="TextBox 9" id="9"/>
          <p:cNvSpPr txBox="true"/>
          <p:nvPr/>
        </p:nvSpPr>
        <p:spPr>
          <a:xfrm rot="0">
            <a:off x="8714375" y="3437772"/>
            <a:ext cx="8401717" cy="1317625"/>
          </a:xfrm>
          <a:prstGeom prst="rect">
            <a:avLst/>
          </a:prstGeom>
        </p:spPr>
        <p:txBody>
          <a:bodyPr anchor="t" rtlCol="false" tIns="0" lIns="0" bIns="0" rIns="0">
            <a:spAutoFit/>
          </a:bodyPr>
          <a:lstStyle/>
          <a:p>
            <a:pPr algn="just">
              <a:lnSpc>
                <a:spcPts val="3499"/>
              </a:lnSpc>
            </a:pPr>
            <a:r>
              <a:rPr lang="en-US" sz="2499">
                <a:solidFill>
                  <a:srgbClr val="FFFFFF"/>
                </a:solidFill>
                <a:latin typeface="Poppins"/>
              </a:rPr>
              <a:t>Each component must be layered appropriately and each layer must support the efficiency of the other layers. </a:t>
            </a:r>
          </a:p>
        </p:txBody>
      </p:sp>
      <p:sp>
        <p:nvSpPr>
          <p:cNvPr name="TextBox 10" id="10"/>
          <p:cNvSpPr txBox="true"/>
          <p:nvPr/>
        </p:nvSpPr>
        <p:spPr>
          <a:xfrm rot="0">
            <a:off x="9036594" y="6824286"/>
            <a:ext cx="7900488" cy="1317625"/>
          </a:xfrm>
          <a:prstGeom prst="rect">
            <a:avLst/>
          </a:prstGeom>
        </p:spPr>
        <p:txBody>
          <a:bodyPr anchor="t" rtlCol="false" tIns="0" lIns="0" bIns="0" rIns="0">
            <a:spAutoFit/>
          </a:bodyPr>
          <a:lstStyle/>
          <a:p>
            <a:pPr algn="just">
              <a:lnSpc>
                <a:spcPts val="3499"/>
              </a:lnSpc>
            </a:pPr>
            <a:r>
              <a:rPr lang="en-US" sz="2499">
                <a:solidFill>
                  <a:srgbClr val="000000"/>
                </a:solidFill>
                <a:latin typeface="Poppins"/>
              </a:rPr>
              <a:t>The layered approach also provides the ability to change layers without significantly affecting the other layers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3989E"/>
        </a:solidFill>
      </p:bgPr>
    </p:bg>
    <p:spTree>
      <p:nvGrpSpPr>
        <p:cNvPr id="1" name=""/>
        <p:cNvGrpSpPr/>
        <p:nvPr/>
      </p:nvGrpSpPr>
      <p:grpSpPr>
        <a:xfrm>
          <a:off x="0" y="0"/>
          <a:ext cx="0" cy="0"/>
          <a:chOff x="0" y="0"/>
          <a:chExt cx="0" cy="0"/>
        </a:xfrm>
      </p:grpSpPr>
      <p:sp>
        <p:nvSpPr>
          <p:cNvPr name="AutoShape 2" id="2"/>
          <p:cNvSpPr/>
          <p:nvPr/>
        </p:nvSpPr>
        <p:spPr>
          <a:xfrm rot="0">
            <a:off x="3653603" y="1257300"/>
            <a:ext cx="13605697"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028700" y="971550"/>
            <a:ext cx="2315355" cy="514350"/>
          </a:xfrm>
          <a:prstGeom prst="rect">
            <a:avLst/>
          </a:prstGeom>
        </p:spPr>
        <p:txBody>
          <a:bodyPr anchor="t" rtlCol="false" tIns="0" lIns="0" bIns="0" rIns="0">
            <a:spAutoFit/>
          </a:bodyPr>
          <a:lstStyle/>
          <a:p>
            <a:pPr>
              <a:lnSpc>
                <a:spcPts val="4200"/>
              </a:lnSpc>
            </a:pPr>
            <a:r>
              <a:rPr lang="en-US" sz="3000">
                <a:solidFill>
                  <a:srgbClr val="FFFFFF"/>
                </a:solidFill>
                <a:latin typeface="Canva Sans Bold"/>
              </a:rPr>
              <a:t>ITE61</a:t>
            </a:r>
          </a:p>
        </p:txBody>
      </p:sp>
      <p:grpSp>
        <p:nvGrpSpPr>
          <p:cNvPr name="Group 4" id="4"/>
          <p:cNvGrpSpPr/>
          <p:nvPr/>
        </p:nvGrpSpPr>
        <p:grpSpPr>
          <a:xfrm rot="0">
            <a:off x="6637692" y="1796911"/>
            <a:ext cx="10621608" cy="2545262"/>
            <a:chOff x="0" y="0"/>
            <a:chExt cx="14162144" cy="3393682"/>
          </a:xfrm>
        </p:grpSpPr>
        <p:pic>
          <p:nvPicPr>
            <p:cNvPr name="Picture 5" id="5"/>
            <p:cNvPicPr>
              <a:picLocks noChangeAspect="true"/>
            </p:cNvPicPr>
            <p:nvPr/>
          </p:nvPicPr>
          <p:blipFill>
            <a:blip r:embed="rId2"/>
            <a:srcRect l="0" t="18155" r="0" b="18155"/>
            <a:stretch>
              <a:fillRect/>
            </a:stretch>
          </p:blipFill>
          <p:spPr>
            <a:xfrm flipH="false" flipV="false">
              <a:off x="0" y="0"/>
              <a:ext cx="14162144" cy="3393682"/>
            </a:xfrm>
            <a:prstGeom prst="rect">
              <a:avLst/>
            </a:prstGeom>
          </p:spPr>
        </p:pic>
      </p:grpSp>
      <p:sp>
        <p:nvSpPr>
          <p:cNvPr name="TextBox 6" id="6"/>
          <p:cNvSpPr txBox="true"/>
          <p:nvPr/>
        </p:nvSpPr>
        <p:spPr>
          <a:xfrm rot="0">
            <a:off x="1028700" y="2011723"/>
            <a:ext cx="5608992" cy="1892301"/>
          </a:xfrm>
          <a:prstGeom prst="rect">
            <a:avLst/>
          </a:prstGeom>
        </p:spPr>
        <p:txBody>
          <a:bodyPr anchor="t" rtlCol="false" tIns="0" lIns="0" bIns="0" rIns="0">
            <a:spAutoFit/>
          </a:bodyPr>
          <a:lstStyle/>
          <a:p>
            <a:pPr>
              <a:lnSpc>
                <a:spcPts val="7150"/>
              </a:lnSpc>
            </a:pPr>
            <a:r>
              <a:rPr lang="en-US" sz="6500">
                <a:solidFill>
                  <a:srgbClr val="FFFFFF"/>
                </a:solidFill>
                <a:latin typeface="Poppins Bold"/>
              </a:rPr>
              <a:t>ERP Architecture</a:t>
            </a:r>
          </a:p>
        </p:txBody>
      </p:sp>
      <p:sp>
        <p:nvSpPr>
          <p:cNvPr name="TextBox 7" id="7"/>
          <p:cNvSpPr txBox="true"/>
          <p:nvPr/>
        </p:nvSpPr>
        <p:spPr>
          <a:xfrm rot="0">
            <a:off x="7085367" y="5313465"/>
            <a:ext cx="10173933" cy="1962813"/>
          </a:xfrm>
          <a:prstGeom prst="rect">
            <a:avLst/>
          </a:prstGeom>
        </p:spPr>
        <p:txBody>
          <a:bodyPr anchor="t" rtlCol="false" tIns="0" lIns="0" bIns="0" rIns="0">
            <a:spAutoFit/>
          </a:bodyPr>
          <a:lstStyle/>
          <a:p>
            <a:pPr algn="just">
              <a:lnSpc>
                <a:spcPts val="3113"/>
              </a:lnSpc>
            </a:pPr>
            <a:r>
              <a:rPr lang="en-US" sz="2223">
                <a:solidFill>
                  <a:srgbClr val="FFFFFF"/>
                </a:solidFill>
                <a:latin typeface="Poppins"/>
              </a:rPr>
              <a:t>The process of designing ERP system architecture is slightly different from other IT architectures. Whereas other IT architectures are driven by organizational strategy and business processes, if purchased, ERP architecture is often driven by the ERP vendor. This is often referred to as package-driven architecture.</a:t>
            </a:r>
          </a:p>
        </p:txBody>
      </p:sp>
      <p:sp>
        <p:nvSpPr>
          <p:cNvPr name="TextBox 8" id="8"/>
          <p:cNvSpPr txBox="true"/>
          <p:nvPr/>
        </p:nvSpPr>
        <p:spPr>
          <a:xfrm rot="0">
            <a:off x="1181100" y="7390464"/>
            <a:ext cx="5194949" cy="1767868"/>
          </a:xfrm>
          <a:prstGeom prst="rect">
            <a:avLst/>
          </a:prstGeom>
        </p:spPr>
        <p:txBody>
          <a:bodyPr anchor="t" rtlCol="false" tIns="0" lIns="0" bIns="0" rIns="0">
            <a:spAutoFit/>
          </a:bodyPr>
          <a:lstStyle/>
          <a:p>
            <a:pPr>
              <a:lnSpc>
                <a:spcPts val="2833"/>
              </a:lnSpc>
            </a:pPr>
            <a:r>
              <a:rPr lang="en-US" sz="2023">
                <a:solidFill>
                  <a:srgbClr val="FFFFFF"/>
                </a:solidFill>
                <a:latin typeface="Poppins"/>
              </a:rPr>
              <a:t>A system’s architecture is a blueprint of the actual ERP system and transforms the high-level ERP implementation strategy into an information flow with interrelationships in the organization.</a:t>
            </a:r>
          </a:p>
        </p:txBody>
      </p:sp>
      <p:sp>
        <p:nvSpPr>
          <p:cNvPr name="AutoShape 9" id="9"/>
          <p:cNvSpPr/>
          <p:nvPr/>
        </p:nvSpPr>
        <p:spPr>
          <a:xfrm rot="5400000">
            <a:off x="4355841" y="6938349"/>
            <a:ext cx="4601802" cy="0"/>
          </a:xfrm>
          <a:prstGeom prst="line">
            <a:avLst/>
          </a:prstGeom>
          <a:ln cap="flat" w="38100">
            <a:solidFill>
              <a:srgbClr val="FFFFFF"/>
            </a:solidFill>
            <a:prstDash val="solid"/>
            <a:headEnd type="none" len="sm" w="sm"/>
            <a:tailEnd type="none" len="sm" w="sm"/>
          </a:ln>
        </p:spPr>
      </p:sp>
      <p:sp>
        <p:nvSpPr>
          <p:cNvPr name="TextBox 10" id="10"/>
          <p:cNvSpPr txBox="true"/>
          <p:nvPr/>
        </p:nvSpPr>
        <p:spPr>
          <a:xfrm rot="0">
            <a:off x="1181100" y="4599348"/>
            <a:ext cx="5194949" cy="2472718"/>
          </a:xfrm>
          <a:prstGeom prst="rect">
            <a:avLst/>
          </a:prstGeom>
        </p:spPr>
        <p:txBody>
          <a:bodyPr anchor="t" rtlCol="false" tIns="0" lIns="0" bIns="0" rIns="0">
            <a:spAutoFit/>
          </a:bodyPr>
          <a:lstStyle/>
          <a:p>
            <a:pPr>
              <a:lnSpc>
                <a:spcPts val="2833"/>
              </a:lnSpc>
            </a:pPr>
            <a:r>
              <a:rPr lang="en-US" sz="2023">
                <a:solidFill>
                  <a:srgbClr val="FFFFFF"/>
                </a:solidFill>
                <a:latin typeface="Poppins"/>
              </a:rPr>
              <a:t>The architecture of the ERP implementation influences the cost, maintenance, and the use of the system. A flexible architecture is best because it allows for scalability as the needs of the organization change and grow.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DAF7ivQpKzU</dc:identifier>
  <dcterms:modified xsi:type="dcterms:W3CDTF">2011-08-01T06:04:30Z</dcterms:modified>
  <cp:revision>1</cp:revision>
  <dc:title>ITE61 Chapter 2</dc:title>
</cp:coreProperties>
</file>

<file path=docProps/thumbnail.jpeg>
</file>